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4"/>
  </p:notesMasterIdLst>
  <p:sldIdLst>
    <p:sldId id="256" r:id="rId2"/>
    <p:sldId id="257" r:id="rId3"/>
    <p:sldId id="334" r:id="rId4"/>
    <p:sldId id="355" r:id="rId5"/>
    <p:sldId id="299" r:id="rId6"/>
    <p:sldId id="342" r:id="rId7"/>
    <p:sldId id="341" r:id="rId8"/>
    <p:sldId id="343" r:id="rId9"/>
    <p:sldId id="335" r:id="rId10"/>
    <p:sldId id="347" r:id="rId11"/>
    <p:sldId id="344" r:id="rId12"/>
    <p:sldId id="348" r:id="rId13"/>
    <p:sldId id="351" r:id="rId14"/>
    <p:sldId id="352" r:id="rId15"/>
    <p:sldId id="328" r:id="rId16"/>
    <p:sldId id="309" r:id="rId17"/>
    <p:sldId id="353" r:id="rId18"/>
    <p:sldId id="354" r:id="rId19"/>
    <p:sldId id="323" r:id="rId20"/>
    <p:sldId id="356" r:id="rId21"/>
    <p:sldId id="329" r:id="rId22"/>
    <p:sldId id="331"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25"/>
    <p:restoredTop sz="69507"/>
  </p:normalViewPr>
  <p:slideViewPr>
    <p:cSldViewPr snapToGrid="0">
      <p:cViewPr varScale="1">
        <p:scale>
          <a:sx n="88" d="100"/>
          <a:sy n="88" d="100"/>
        </p:scale>
        <p:origin x="176" y="67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0488" y="685800"/>
            <a:ext cx="4222750" cy="2376488"/>
          </a:xfrm>
        </p:spPr>
      </p:sp>
      <p:sp>
        <p:nvSpPr>
          <p:cNvPr id="3" name="Notes Placeholder 2"/>
          <p:cNvSpPr>
            <a:spLocks noGrp="1"/>
          </p:cNvSpPr>
          <p:nvPr>
            <p:ph type="body" idx="1"/>
          </p:nvPr>
        </p:nvSpPr>
        <p:spPr/>
        <p:txBody>
          <a:bodyPr/>
          <a:lstStyle/>
          <a:p>
            <a:pPr marL="158750" indent="0">
              <a:buNone/>
            </a:pPr>
            <a:r>
              <a:rPr lang="en-US" baseline="0" dirty="0"/>
              <a:t>Embedded, hanging “clipped”, floating, “flat” (hanging coverslip)</a:t>
            </a:r>
          </a:p>
          <a:p>
            <a:pPr marL="158750" indent="0">
              <a:buNone/>
            </a:pPr>
            <a:endParaRPr lang="en-US" baseline="0" dirty="0"/>
          </a:p>
        </p:txBody>
      </p:sp>
      <p:sp>
        <p:nvSpPr>
          <p:cNvPr id="4" name="Slide Number Placeholder 3"/>
          <p:cNvSpPr>
            <a:spLocks noGrp="1"/>
          </p:cNvSpPr>
          <p:nvPr>
            <p:ph type="sldNum" sz="quarter" idx="10"/>
          </p:nvPr>
        </p:nvSpPr>
        <p:spPr/>
        <p:txBody>
          <a:bodyPr/>
          <a:lstStyle/>
          <a:p>
            <a:fld id="{B9B36313-2BCE-6B47-96DE-970E91CC3A3E}" type="slidenum">
              <a:rPr lang="en-US" smtClean="0"/>
              <a:t>10</a:t>
            </a:fld>
            <a:endParaRPr lang="en-US"/>
          </a:p>
        </p:txBody>
      </p:sp>
    </p:spTree>
    <p:extLst>
      <p:ext uri="{BB962C8B-B14F-4D97-AF65-F5344CB8AC3E}">
        <p14:creationId xmlns:p14="http://schemas.microsoft.com/office/powerpoint/2010/main" val="1716205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0488" y="685800"/>
            <a:ext cx="4222750" cy="2376488"/>
          </a:xfrm>
        </p:spPr>
      </p:sp>
      <p:sp>
        <p:nvSpPr>
          <p:cNvPr id="3" name="Notes Placeholder 2"/>
          <p:cNvSpPr>
            <a:spLocks noGrp="1"/>
          </p:cNvSpPr>
          <p:nvPr>
            <p:ph type="body" idx="1"/>
          </p:nvPr>
        </p:nvSpPr>
        <p:spPr/>
        <p:txBody>
          <a:bodyPr/>
          <a:lstStyle/>
          <a:p>
            <a:pPr marL="158750" indent="0">
              <a:buNone/>
            </a:pPr>
            <a:r>
              <a:rPr lang="en-US" baseline="0" dirty="0"/>
              <a:t>So let’s start with the question of resolution. </a:t>
            </a:r>
          </a:p>
          <a:p>
            <a:pPr marL="158750" indent="0">
              <a:buNone/>
            </a:pPr>
            <a:endParaRPr lang="en-US" baseline="0" dirty="0"/>
          </a:p>
          <a:p>
            <a:pPr marL="158750" indent="0">
              <a:buNone/>
            </a:pPr>
            <a:r>
              <a:rPr lang="en-US" baseline="0" dirty="0"/>
              <a:t>Since both the illumination and detection optics have to reach the sample, neither of them can be very close to the sample. </a:t>
            </a:r>
          </a:p>
          <a:p>
            <a:pPr marL="158750" indent="0">
              <a:buNone/>
            </a:pPr>
            <a:endParaRPr lang="en-US" baseline="0" dirty="0"/>
          </a:p>
          <a:p>
            <a:pPr marL="158750" indent="0">
              <a:buNone/>
            </a:pPr>
            <a:r>
              <a:rPr lang="en-US" baseline="0" dirty="0"/>
              <a:t>The lenses you’re using most often in the lab have a working distance of about 100 µm. </a:t>
            </a:r>
          </a:p>
          <a:p>
            <a:pPr marL="158750" indent="0">
              <a:buNone/>
            </a:pPr>
            <a:endParaRPr lang="en-US" baseline="0" dirty="0"/>
          </a:p>
          <a:p>
            <a:pPr marL="158750" indent="0">
              <a:buNone/>
            </a:pPr>
            <a:r>
              <a:rPr lang="en-US" baseline="0" dirty="0"/>
              <a:t>We’re not getting there with this system. And we know that working distance is inversely related to NA. So what resolution can we achieve with light-sheet?</a:t>
            </a:r>
          </a:p>
          <a:p>
            <a:pPr marL="158750" indent="0">
              <a:buNone/>
            </a:pPr>
            <a:endParaRPr lang="en-US" baseline="0" dirty="0"/>
          </a:p>
          <a:p>
            <a:pPr marL="158750" indent="0">
              <a:buNone/>
            </a:pPr>
            <a:r>
              <a:rPr lang="en-US" baseline="0" dirty="0"/>
              <a:t>System PSF = product of illumination and detection PSFs. The smaller the PSF the better the resolving power.</a:t>
            </a:r>
          </a:p>
          <a:p>
            <a:pPr marL="158750" indent="0">
              <a:buNone/>
            </a:pPr>
            <a:endParaRPr lang="en-US" baseline="0" dirty="0"/>
          </a:p>
          <a:p>
            <a:pPr marL="158750" indent="0">
              <a:buNone/>
            </a:pPr>
            <a:r>
              <a:rPr lang="en-US" baseline="0" dirty="0"/>
              <a:t>Typical detection NAs for cellular level resolution are 0.8-1.0</a:t>
            </a:r>
          </a:p>
          <a:p>
            <a:pPr marL="158750" indent="0">
              <a:buNone/>
            </a:pPr>
            <a:endParaRPr lang="en-US" baseline="0" dirty="0"/>
          </a:p>
          <a:p>
            <a:pPr marL="158750" indent="0">
              <a:buNone/>
            </a:pPr>
            <a:r>
              <a:rPr lang="en-US" baseline="0" dirty="0"/>
              <a:t>With the divergence the field of view becomes limiting. Typical values for the illumination NA are around 0.1-0.3. This gives a sheet thickness of 1-4 µm.</a:t>
            </a:r>
          </a:p>
          <a:p>
            <a:pPr marL="158750" indent="0">
              <a:buNone/>
            </a:pPr>
            <a:endParaRPr lang="en-US" baseline="0" dirty="0"/>
          </a:p>
        </p:txBody>
      </p:sp>
      <p:sp>
        <p:nvSpPr>
          <p:cNvPr id="4" name="Slide Number Placeholder 3"/>
          <p:cNvSpPr>
            <a:spLocks noGrp="1"/>
          </p:cNvSpPr>
          <p:nvPr>
            <p:ph type="sldNum" sz="quarter" idx="10"/>
          </p:nvPr>
        </p:nvSpPr>
        <p:spPr/>
        <p:txBody>
          <a:bodyPr/>
          <a:lstStyle/>
          <a:p>
            <a:fld id="{B9B36313-2BCE-6B47-96DE-970E91CC3A3E}" type="slidenum">
              <a:rPr lang="en-US" smtClean="0"/>
              <a:t>11</a:t>
            </a:fld>
            <a:endParaRPr lang="en-US"/>
          </a:p>
        </p:txBody>
      </p:sp>
    </p:spTree>
    <p:extLst>
      <p:ext uri="{BB962C8B-B14F-4D97-AF65-F5344CB8AC3E}">
        <p14:creationId xmlns:p14="http://schemas.microsoft.com/office/powerpoint/2010/main" val="372950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0488" y="685800"/>
            <a:ext cx="4222750" cy="2376488"/>
          </a:xfrm>
        </p:spPr>
      </p:sp>
      <p:sp>
        <p:nvSpPr>
          <p:cNvPr id="3" name="Notes Placeholder 2"/>
          <p:cNvSpPr>
            <a:spLocks noGrp="1"/>
          </p:cNvSpPr>
          <p:nvPr>
            <p:ph type="body" idx="1"/>
          </p:nvPr>
        </p:nvSpPr>
        <p:spPr/>
        <p:txBody>
          <a:bodyPr/>
          <a:lstStyle/>
          <a:p>
            <a:pPr marL="158750" indent="0">
              <a:buNone/>
            </a:pPr>
            <a:r>
              <a:rPr lang="en-US" baseline="0" dirty="0"/>
              <a:t>So, the lens placement and the diffraction of the light sheet away from the plane both limit the resolution in classical light sheet imaging. You can still however get some subcellular-level resolution.</a:t>
            </a:r>
          </a:p>
          <a:p>
            <a:pPr marL="158750" indent="0">
              <a:buNone/>
            </a:pPr>
            <a:endParaRPr lang="en-US" baseline="0" dirty="0"/>
          </a:p>
          <a:p>
            <a:pPr marL="158750" indent="0">
              <a:buNone/>
            </a:pPr>
            <a:endParaRPr lang="en-US" baseline="0" dirty="0"/>
          </a:p>
        </p:txBody>
      </p:sp>
      <p:sp>
        <p:nvSpPr>
          <p:cNvPr id="4" name="Slide Number Placeholder 3"/>
          <p:cNvSpPr>
            <a:spLocks noGrp="1"/>
          </p:cNvSpPr>
          <p:nvPr>
            <p:ph type="sldNum" sz="quarter" idx="10"/>
          </p:nvPr>
        </p:nvSpPr>
        <p:spPr/>
        <p:txBody>
          <a:bodyPr/>
          <a:lstStyle/>
          <a:p>
            <a:fld id="{B9B36313-2BCE-6B47-96DE-970E91CC3A3E}" type="slidenum">
              <a:rPr lang="en-US" smtClean="0"/>
              <a:t>12</a:t>
            </a:fld>
            <a:endParaRPr lang="en-US"/>
          </a:p>
        </p:txBody>
      </p:sp>
    </p:spTree>
    <p:extLst>
      <p:ext uri="{BB962C8B-B14F-4D97-AF65-F5344CB8AC3E}">
        <p14:creationId xmlns:p14="http://schemas.microsoft.com/office/powerpoint/2010/main" val="3113026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0488" y="685800"/>
            <a:ext cx="4222750" cy="2376488"/>
          </a:xfrm>
        </p:spPr>
      </p:sp>
      <p:sp>
        <p:nvSpPr>
          <p:cNvPr id="3" name="Notes Placeholder 2"/>
          <p:cNvSpPr>
            <a:spLocks noGrp="1"/>
          </p:cNvSpPr>
          <p:nvPr>
            <p:ph type="body" idx="1"/>
          </p:nvPr>
        </p:nvSpPr>
        <p:spPr/>
        <p:txBody>
          <a:bodyPr/>
          <a:lstStyle/>
          <a:p>
            <a:pPr marL="158750" indent="0">
              <a:buNone/>
            </a:pPr>
            <a:r>
              <a:rPr lang="en-US" baseline="0" dirty="0"/>
              <a:t>You might have noticed that with the low illumination NA, the axial or z resolution is not as good as the lateral resolution. This is familiar to us because it’s the usual case in optical imaging. However, the unique layout of the light sheet microscope suggests a method to improve this. </a:t>
            </a:r>
          </a:p>
          <a:p>
            <a:pPr marL="158750" indent="0">
              <a:buNone/>
            </a:pPr>
            <a:endParaRPr lang="en-US" baseline="0" dirty="0"/>
          </a:p>
          <a:p>
            <a:pPr marL="158750" indent="0">
              <a:buNone/>
            </a:pPr>
            <a:r>
              <a:rPr lang="en-US" baseline="0" dirty="0"/>
              <a:t>By rotating the sample, you can make the z axis into the new </a:t>
            </a:r>
            <a:r>
              <a:rPr lang="en-US" baseline="0" dirty="0" err="1"/>
              <a:t>xy</a:t>
            </a:r>
            <a:r>
              <a:rPr lang="en-US" baseline="0" dirty="0"/>
              <a:t> axis, and in this way you can get isotropic resolution</a:t>
            </a:r>
          </a:p>
          <a:p>
            <a:pPr marL="158750" indent="0">
              <a:buNone/>
            </a:pPr>
            <a:endParaRPr lang="en-US" baseline="0" dirty="0"/>
          </a:p>
          <a:p>
            <a:pPr marL="158750" indent="0">
              <a:buNone/>
            </a:pPr>
            <a:r>
              <a:rPr lang="en-US" baseline="0" dirty="0"/>
              <a:t>Rotation takes time, so to speed up the process, just add more optics.</a:t>
            </a:r>
          </a:p>
          <a:p>
            <a:pPr marL="158750" indent="0">
              <a:buNone/>
            </a:pPr>
            <a:endParaRPr lang="en-US" baseline="0" dirty="0"/>
          </a:p>
          <a:p>
            <a:pPr marL="158750" indent="0">
              <a:buNone/>
            </a:pPr>
            <a:endParaRPr lang="en-US" baseline="0" dirty="0"/>
          </a:p>
          <a:p>
            <a:pPr marL="158750" indent="0">
              <a:buNone/>
            </a:pPr>
            <a:endParaRPr lang="en-US" baseline="0" dirty="0"/>
          </a:p>
        </p:txBody>
      </p:sp>
      <p:sp>
        <p:nvSpPr>
          <p:cNvPr id="4" name="Slide Number Placeholder 3"/>
          <p:cNvSpPr>
            <a:spLocks noGrp="1"/>
          </p:cNvSpPr>
          <p:nvPr>
            <p:ph type="sldNum" sz="quarter" idx="10"/>
          </p:nvPr>
        </p:nvSpPr>
        <p:spPr/>
        <p:txBody>
          <a:bodyPr/>
          <a:lstStyle/>
          <a:p>
            <a:fld id="{B9B36313-2BCE-6B47-96DE-970E91CC3A3E}" type="slidenum">
              <a:rPr lang="en-US" smtClean="0"/>
              <a:t>13</a:t>
            </a:fld>
            <a:endParaRPr lang="en-US"/>
          </a:p>
        </p:txBody>
      </p:sp>
    </p:spTree>
    <p:extLst>
      <p:ext uri="{BB962C8B-B14F-4D97-AF65-F5344CB8AC3E}">
        <p14:creationId xmlns:p14="http://schemas.microsoft.com/office/powerpoint/2010/main" val="2658675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0488" y="685800"/>
            <a:ext cx="4222750" cy="2376488"/>
          </a:xfrm>
        </p:spPr>
      </p:sp>
      <p:sp>
        <p:nvSpPr>
          <p:cNvPr id="3" name="Notes Placeholder 2"/>
          <p:cNvSpPr>
            <a:spLocks noGrp="1"/>
          </p:cNvSpPr>
          <p:nvPr>
            <p:ph type="body" idx="1"/>
          </p:nvPr>
        </p:nvSpPr>
        <p:spPr/>
        <p:txBody>
          <a:bodyPr/>
          <a:lstStyle/>
          <a:p>
            <a:pPr marL="158750" indent="0">
              <a:buNone/>
            </a:pPr>
            <a:r>
              <a:rPr lang="en-US" baseline="0" dirty="0"/>
              <a:t>With a scanned virtual light sheet the illumination is more uniform across the sample so it’s better for quantitative analysis</a:t>
            </a:r>
          </a:p>
          <a:p>
            <a:pPr marL="158750" indent="0">
              <a:buNone/>
            </a:pPr>
            <a:endParaRPr lang="en-US" baseline="0" dirty="0"/>
          </a:p>
          <a:p>
            <a:pPr marL="158750" indent="0">
              <a:buNone/>
            </a:pPr>
            <a:endParaRPr lang="en-US" baseline="0" dirty="0"/>
          </a:p>
          <a:p>
            <a:pPr marL="158750" indent="0">
              <a:buNone/>
            </a:pPr>
            <a:endParaRPr lang="en-US" baseline="0" dirty="0"/>
          </a:p>
          <a:p>
            <a:pPr marL="158750" indent="0">
              <a:buNone/>
            </a:pPr>
            <a:endParaRPr lang="en-US" baseline="0" dirty="0"/>
          </a:p>
        </p:txBody>
      </p:sp>
      <p:sp>
        <p:nvSpPr>
          <p:cNvPr id="4" name="Slide Number Placeholder 3"/>
          <p:cNvSpPr>
            <a:spLocks noGrp="1"/>
          </p:cNvSpPr>
          <p:nvPr>
            <p:ph type="sldNum" sz="quarter" idx="10"/>
          </p:nvPr>
        </p:nvSpPr>
        <p:spPr/>
        <p:txBody>
          <a:bodyPr/>
          <a:lstStyle/>
          <a:p>
            <a:fld id="{B9B36313-2BCE-6B47-96DE-970E91CC3A3E}" type="slidenum">
              <a:rPr lang="en-US" smtClean="0"/>
              <a:t>14</a:t>
            </a:fld>
            <a:endParaRPr lang="en-US"/>
          </a:p>
        </p:txBody>
      </p:sp>
    </p:spTree>
    <p:extLst>
      <p:ext uri="{BB962C8B-B14F-4D97-AF65-F5344CB8AC3E}">
        <p14:creationId xmlns:p14="http://schemas.microsoft.com/office/powerpoint/2010/main" val="2657830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217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D0318B-2E35-3943-90C3-2FB983F3EB59}"/>
              </a:ext>
            </a:extLst>
          </p:cNvPr>
          <p:cNvSpPr>
            <a:spLocks noGrp="1" noChangeArrowheads="1"/>
          </p:cNvSpPr>
          <p:nvPr>
            <p:ph type="sldNum"/>
          </p:nvPr>
        </p:nvSpPr>
        <p:spPr>
          <a:ln/>
        </p:spPr>
        <p:txBody>
          <a:bodyPr/>
          <a:lstStyle/>
          <a:p>
            <a:fld id="{3D074490-6EA7-E746-9F6C-326B1981CE09}" type="slidenum">
              <a:rPr lang="en-US" altLang="en-US"/>
              <a:pPr/>
              <a:t>16</a:t>
            </a:fld>
            <a:endParaRPr lang="en-US" altLang="en-US"/>
          </a:p>
        </p:txBody>
      </p:sp>
      <p:sp>
        <p:nvSpPr>
          <p:cNvPr id="4097" name="Text Box 1">
            <a:extLst>
              <a:ext uri="{FF2B5EF4-FFF2-40B4-BE49-F238E27FC236}">
                <a16:creationId xmlns:a16="http://schemas.microsoft.com/office/drawing/2014/main" id="{32E868C9-7451-3C4F-94A4-969455B07FD7}"/>
              </a:ext>
            </a:extLst>
          </p:cNvPr>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Text Box 2">
            <a:extLst>
              <a:ext uri="{FF2B5EF4-FFF2-40B4-BE49-F238E27FC236}">
                <a16:creationId xmlns:a16="http://schemas.microsoft.com/office/drawing/2014/main" id="{11370E7A-7209-8242-A361-59C4759D4AE5}"/>
              </a:ext>
            </a:extLst>
          </p:cNvPr>
          <p:cNvSpPr txBox="1">
            <a:spLocks noGrp="1" noChangeArrowheads="1"/>
          </p:cNvSpPr>
          <p:nvPr>
            <p:ph type="body" idx="1"/>
          </p:nvPr>
        </p:nvSpPr>
        <p:spPr bwMode="auto">
          <a:xfrm>
            <a:off x="1185863" y="4787900"/>
            <a:ext cx="5407025" cy="6234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lstStyle/>
          <a:p>
            <a:pPr marL="1587" indent="0" eaLnBrk="1">
              <a:lnSpc>
                <a:spcPct val="93000"/>
              </a:lnSpc>
              <a:spcBef>
                <a:spcPct val="0"/>
              </a:spcBef>
              <a:buNone/>
              <a:tabLst>
                <a:tab pos="723900" algn="l"/>
                <a:tab pos="1447800" algn="l"/>
                <a:tab pos="2171700" algn="l"/>
                <a:tab pos="2895600" algn="l"/>
                <a:tab pos="3619500" algn="l"/>
                <a:tab pos="4343400" algn="l"/>
                <a:tab pos="5067300" algn="l"/>
              </a:tabLst>
            </a:pPr>
            <a:r>
              <a:rPr lang="en-US" sz="2000" dirty="0"/>
              <a:t>Choosing an LSFM depends on sample, detail needed, and how much time you want to put in to keeping it in working order.</a:t>
            </a:r>
          </a:p>
          <a:p>
            <a:pPr marL="1587" indent="0" eaLnBrk="1">
              <a:lnSpc>
                <a:spcPct val="93000"/>
              </a:lnSpc>
              <a:spcBef>
                <a:spcPct val="0"/>
              </a:spcBef>
              <a:buNone/>
              <a:tabLst>
                <a:tab pos="723900" algn="l"/>
                <a:tab pos="1447800" algn="l"/>
                <a:tab pos="2171700" algn="l"/>
                <a:tab pos="2895600" algn="l"/>
                <a:tab pos="3619500" algn="l"/>
                <a:tab pos="4343400" algn="l"/>
                <a:tab pos="5067300" algn="l"/>
              </a:tabLst>
            </a:pPr>
            <a:endParaRPr lang="en-US" altLang="en-US" sz="2000" dirty="0">
              <a:latin typeface="arial" panose="020B0604020202020204" pitchFamily="34" charset="0"/>
              <a:ea typeface="Baekmuk Gulim" charset="0"/>
              <a:cs typeface="Baekmuk Gulim" charset="0"/>
            </a:endParaRPr>
          </a:p>
          <a:p>
            <a:pPr marL="457200" indent="-457200">
              <a:buFont typeface="+mj-lt"/>
              <a:buAutoNum type="arabicPeriod"/>
            </a:pPr>
            <a:r>
              <a:rPr lang="en-US" sz="2000" dirty="0"/>
              <a:t>Zeiss Z.1 (Princeton)</a:t>
            </a:r>
          </a:p>
          <a:p>
            <a:pPr marL="457200" indent="-457200">
              <a:buFont typeface="+mj-lt"/>
              <a:buAutoNum type="arabicPeriod"/>
            </a:pPr>
            <a:r>
              <a:rPr lang="en-US" sz="2000" dirty="0"/>
              <a:t>Leica DLS</a:t>
            </a:r>
          </a:p>
          <a:p>
            <a:pPr marL="457200" indent="-457200">
              <a:buFont typeface="+mj-lt"/>
              <a:buAutoNum type="arabicPeriod"/>
            </a:pPr>
            <a:r>
              <a:rPr lang="en-US" sz="2000" dirty="0" err="1"/>
              <a:t>LaVision</a:t>
            </a:r>
            <a:r>
              <a:rPr lang="en-US" sz="2000" dirty="0"/>
              <a:t> </a:t>
            </a:r>
            <a:r>
              <a:rPr lang="en-US" sz="2000" dirty="0" err="1"/>
              <a:t>UltraMicroscope</a:t>
            </a:r>
            <a:r>
              <a:rPr lang="en-US" sz="2000" dirty="0"/>
              <a:t> II (</a:t>
            </a:r>
            <a:r>
              <a:rPr lang="en-US" sz="2000" dirty="0" err="1"/>
              <a:t>zmbbi</a:t>
            </a:r>
            <a:r>
              <a:rPr lang="en-US" sz="2000" dirty="0"/>
              <a:t>, rock, </a:t>
            </a:r>
            <a:r>
              <a:rPr lang="en-US" sz="2000" dirty="0" err="1"/>
              <a:t>sinai</a:t>
            </a:r>
            <a:r>
              <a:rPr lang="en-US" sz="2000" dirty="0"/>
              <a:t>)</a:t>
            </a:r>
          </a:p>
          <a:p>
            <a:pPr marL="457200" indent="-457200">
              <a:buFont typeface="+mj-lt"/>
              <a:buAutoNum type="arabicPeriod"/>
            </a:pPr>
            <a:r>
              <a:rPr lang="en-US" sz="2000" dirty="0"/>
              <a:t>Bruker </a:t>
            </a:r>
            <a:r>
              <a:rPr lang="en-US" sz="2000" dirty="0" err="1"/>
              <a:t>MuVi</a:t>
            </a:r>
            <a:r>
              <a:rPr lang="en-US" sz="2000" dirty="0"/>
              <a:t> SPIM and </a:t>
            </a:r>
            <a:r>
              <a:rPr lang="en-US" sz="2000" dirty="0" err="1"/>
              <a:t>InVi</a:t>
            </a:r>
            <a:r>
              <a:rPr lang="en-US" sz="2000" dirty="0"/>
              <a:t> SPIM(</a:t>
            </a:r>
            <a:r>
              <a:rPr lang="en-US" sz="2000" dirty="0" err="1"/>
              <a:t>yale</a:t>
            </a:r>
            <a:r>
              <a:rPr lang="en-US" sz="2000" dirty="0"/>
              <a:t>, Princeton)</a:t>
            </a:r>
          </a:p>
          <a:p>
            <a:pPr marL="1587" indent="0" eaLnBrk="1">
              <a:lnSpc>
                <a:spcPct val="93000"/>
              </a:lnSpc>
              <a:spcBef>
                <a:spcPct val="0"/>
              </a:spcBef>
              <a:buNone/>
              <a:tabLst>
                <a:tab pos="723900" algn="l"/>
                <a:tab pos="1447800" algn="l"/>
                <a:tab pos="2171700" algn="l"/>
                <a:tab pos="2895600" algn="l"/>
                <a:tab pos="3619500" algn="l"/>
                <a:tab pos="4343400" algn="l"/>
                <a:tab pos="5067300" algn="l"/>
              </a:tabLst>
            </a:pPr>
            <a:endParaRPr lang="en-US" altLang="en-US" sz="2000" dirty="0">
              <a:latin typeface="arial" panose="020B0604020202020204" pitchFamily="34" charset="0"/>
              <a:ea typeface="Baekmuk Gulim" charset="0"/>
              <a:cs typeface="Baekmuk Gulim" charset="0"/>
            </a:endParaRPr>
          </a:p>
        </p:txBody>
      </p:sp>
    </p:spTree>
    <p:extLst>
      <p:ext uri="{BB962C8B-B14F-4D97-AF65-F5344CB8AC3E}">
        <p14:creationId xmlns:p14="http://schemas.microsoft.com/office/powerpoint/2010/main" val="390018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D0318B-2E35-3943-90C3-2FB983F3EB59}"/>
              </a:ext>
            </a:extLst>
          </p:cNvPr>
          <p:cNvSpPr>
            <a:spLocks noGrp="1" noChangeArrowheads="1"/>
          </p:cNvSpPr>
          <p:nvPr>
            <p:ph type="sldNum"/>
          </p:nvPr>
        </p:nvSpPr>
        <p:spPr>
          <a:ln/>
        </p:spPr>
        <p:txBody>
          <a:bodyPr/>
          <a:lstStyle/>
          <a:p>
            <a:fld id="{3D074490-6EA7-E746-9F6C-326B1981CE09}" type="slidenum">
              <a:rPr lang="en-US" altLang="en-US"/>
              <a:pPr/>
              <a:t>17</a:t>
            </a:fld>
            <a:endParaRPr lang="en-US" altLang="en-US"/>
          </a:p>
        </p:txBody>
      </p:sp>
      <p:sp>
        <p:nvSpPr>
          <p:cNvPr id="4097" name="Text Box 1">
            <a:extLst>
              <a:ext uri="{FF2B5EF4-FFF2-40B4-BE49-F238E27FC236}">
                <a16:creationId xmlns:a16="http://schemas.microsoft.com/office/drawing/2014/main" id="{32E868C9-7451-3C4F-94A4-969455B07FD7}"/>
              </a:ext>
            </a:extLst>
          </p:cNvPr>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Text Box 2">
            <a:extLst>
              <a:ext uri="{FF2B5EF4-FFF2-40B4-BE49-F238E27FC236}">
                <a16:creationId xmlns:a16="http://schemas.microsoft.com/office/drawing/2014/main" id="{11370E7A-7209-8242-A361-59C4759D4AE5}"/>
              </a:ext>
            </a:extLst>
          </p:cNvPr>
          <p:cNvSpPr txBox="1">
            <a:spLocks noGrp="1" noChangeArrowheads="1"/>
          </p:cNvSpPr>
          <p:nvPr>
            <p:ph type="body" idx="1"/>
          </p:nvPr>
        </p:nvSpPr>
        <p:spPr bwMode="auto">
          <a:xfrm>
            <a:off x="1185863" y="4787900"/>
            <a:ext cx="5407025" cy="6234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lstStyle/>
          <a:p>
            <a:pPr marL="1587" indent="0" eaLnBrk="1">
              <a:lnSpc>
                <a:spcPct val="93000"/>
              </a:lnSpc>
              <a:spcBef>
                <a:spcPct val="0"/>
              </a:spcBef>
              <a:buNone/>
              <a:tabLst>
                <a:tab pos="723900" algn="l"/>
                <a:tab pos="1447800" algn="l"/>
                <a:tab pos="2171700" algn="l"/>
                <a:tab pos="2895600" algn="l"/>
                <a:tab pos="3619500" algn="l"/>
                <a:tab pos="4343400" algn="l"/>
                <a:tab pos="5067300" algn="l"/>
              </a:tabLst>
            </a:pPr>
            <a:r>
              <a:rPr lang="en-US" sz="2000" dirty="0"/>
              <a:t>Choosing an LSFM depends on sample, detail needed, and how much time you want to put in to keeping it in working order.</a:t>
            </a:r>
          </a:p>
          <a:p>
            <a:pPr marL="1587" indent="0" eaLnBrk="1">
              <a:lnSpc>
                <a:spcPct val="93000"/>
              </a:lnSpc>
              <a:spcBef>
                <a:spcPct val="0"/>
              </a:spcBef>
              <a:buNone/>
              <a:tabLst>
                <a:tab pos="723900" algn="l"/>
                <a:tab pos="1447800" algn="l"/>
                <a:tab pos="2171700" algn="l"/>
                <a:tab pos="2895600" algn="l"/>
                <a:tab pos="3619500" algn="l"/>
                <a:tab pos="4343400" algn="l"/>
                <a:tab pos="5067300" algn="l"/>
              </a:tabLst>
            </a:pPr>
            <a:endParaRPr lang="en-US" altLang="en-US" sz="2000" dirty="0">
              <a:latin typeface="arial" panose="020B0604020202020204" pitchFamily="34" charset="0"/>
              <a:ea typeface="Baekmuk Gulim" charset="0"/>
              <a:cs typeface="Baekmuk Gulim" charset="0"/>
            </a:endParaRPr>
          </a:p>
          <a:p>
            <a:pPr marL="457200" indent="-457200">
              <a:buFont typeface="+mj-lt"/>
              <a:buAutoNum type="arabicPeriod"/>
            </a:pPr>
            <a:r>
              <a:rPr lang="en-US" sz="2000" dirty="0"/>
              <a:t>Zeiss Z.1 (Princeton)</a:t>
            </a:r>
          </a:p>
          <a:p>
            <a:pPr marL="457200" indent="-457200">
              <a:buFont typeface="+mj-lt"/>
              <a:buAutoNum type="arabicPeriod"/>
            </a:pPr>
            <a:r>
              <a:rPr lang="en-US" sz="2000" dirty="0"/>
              <a:t>Leica DLS</a:t>
            </a:r>
          </a:p>
          <a:p>
            <a:pPr marL="457200" indent="-457200">
              <a:buFont typeface="+mj-lt"/>
              <a:buAutoNum type="arabicPeriod"/>
            </a:pPr>
            <a:r>
              <a:rPr lang="en-US" sz="2000" dirty="0" err="1"/>
              <a:t>LaVision</a:t>
            </a:r>
            <a:r>
              <a:rPr lang="en-US" sz="2000" dirty="0"/>
              <a:t> </a:t>
            </a:r>
            <a:r>
              <a:rPr lang="en-US" sz="2000" dirty="0" err="1"/>
              <a:t>UltraMicroscope</a:t>
            </a:r>
            <a:r>
              <a:rPr lang="en-US" sz="2000" dirty="0"/>
              <a:t> II (</a:t>
            </a:r>
            <a:r>
              <a:rPr lang="en-US" sz="2000" dirty="0" err="1"/>
              <a:t>zmbbi</a:t>
            </a:r>
            <a:r>
              <a:rPr lang="en-US" sz="2000" dirty="0"/>
              <a:t>, rock, </a:t>
            </a:r>
            <a:r>
              <a:rPr lang="en-US" sz="2000" dirty="0" err="1"/>
              <a:t>sinai</a:t>
            </a:r>
            <a:r>
              <a:rPr lang="en-US" sz="2000" dirty="0"/>
              <a:t>)</a:t>
            </a:r>
          </a:p>
          <a:p>
            <a:pPr marL="457200" indent="-457200">
              <a:buFont typeface="+mj-lt"/>
              <a:buAutoNum type="arabicPeriod"/>
            </a:pPr>
            <a:r>
              <a:rPr lang="en-US" sz="2000" dirty="0"/>
              <a:t>Bruker </a:t>
            </a:r>
            <a:r>
              <a:rPr lang="en-US" sz="2000" dirty="0" err="1"/>
              <a:t>MuVi</a:t>
            </a:r>
            <a:r>
              <a:rPr lang="en-US" sz="2000" dirty="0"/>
              <a:t> SPIM and </a:t>
            </a:r>
            <a:r>
              <a:rPr lang="en-US" sz="2000" dirty="0" err="1"/>
              <a:t>InVi</a:t>
            </a:r>
            <a:r>
              <a:rPr lang="en-US" sz="2000" dirty="0"/>
              <a:t> SPIM(</a:t>
            </a:r>
            <a:r>
              <a:rPr lang="en-US" sz="2000" dirty="0" err="1"/>
              <a:t>yale</a:t>
            </a:r>
            <a:r>
              <a:rPr lang="en-US" sz="2000" dirty="0"/>
              <a:t>, Princeton)</a:t>
            </a:r>
          </a:p>
          <a:p>
            <a:pPr marL="1587" indent="0" eaLnBrk="1">
              <a:lnSpc>
                <a:spcPct val="93000"/>
              </a:lnSpc>
              <a:spcBef>
                <a:spcPct val="0"/>
              </a:spcBef>
              <a:buNone/>
              <a:tabLst>
                <a:tab pos="723900" algn="l"/>
                <a:tab pos="1447800" algn="l"/>
                <a:tab pos="2171700" algn="l"/>
                <a:tab pos="2895600" algn="l"/>
                <a:tab pos="3619500" algn="l"/>
                <a:tab pos="4343400" algn="l"/>
                <a:tab pos="5067300" algn="l"/>
              </a:tabLst>
            </a:pPr>
            <a:endParaRPr lang="en-US" altLang="en-US" sz="2000" dirty="0">
              <a:latin typeface="arial" panose="020B0604020202020204" pitchFamily="34" charset="0"/>
              <a:ea typeface="Baekmuk Gulim" charset="0"/>
              <a:cs typeface="Baekmuk Gulim" charset="0"/>
            </a:endParaRPr>
          </a:p>
        </p:txBody>
      </p:sp>
    </p:spTree>
    <p:extLst>
      <p:ext uri="{BB962C8B-B14F-4D97-AF65-F5344CB8AC3E}">
        <p14:creationId xmlns:p14="http://schemas.microsoft.com/office/powerpoint/2010/main" val="2896604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you can only do a subset of all “light-sheet” applications with a single system.  (</a:t>
            </a:r>
            <a:r>
              <a:rPr lang="en-US" sz="1100" b="0" i="0" u="none" strike="noStrike" cap="none" dirty="0">
                <a:solidFill>
                  <a:srgbClr val="000000"/>
                </a:solidFill>
                <a:latin typeface="Arial"/>
                <a:ea typeface="Arial"/>
                <a:cs typeface="Arial"/>
                <a:sym typeface="Arial"/>
              </a:rPr>
              <a:t>Possibly comparing with “Gels” – which includes 2D, agarose, acrylamide, 5% 15% etc. One gel cannot do everything)</a:t>
            </a:r>
          </a:p>
          <a:p>
            <a:endParaRPr lang="en-US" dirty="0"/>
          </a:p>
        </p:txBody>
      </p:sp>
    </p:spTree>
    <p:extLst>
      <p:ext uri="{BB962C8B-B14F-4D97-AF65-F5344CB8AC3E}">
        <p14:creationId xmlns:p14="http://schemas.microsoft.com/office/powerpoint/2010/main" val="3578274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you can only do a subset of all “light-sheet” applications with a single system.  (</a:t>
            </a:r>
            <a:r>
              <a:rPr lang="en-US" sz="1100" b="0" i="0" u="none" strike="noStrike" cap="none" dirty="0">
                <a:solidFill>
                  <a:srgbClr val="000000"/>
                </a:solidFill>
                <a:latin typeface="Arial"/>
                <a:ea typeface="Arial"/>
                <a:cs typeface="Arial"/>
                <a:sym typeface="Arial"/>
              </a:rPr>
              <a:t>Possibly comparing with “Gels” – which includes 2D, agarose, acrylamide, 5% 15% etc. One gel cannot do everything)</a:t>
            </a:r>
          </a:p>
          <a:p>
            <a:endParaRPr lang="en-US" dirty="0"/>
          </a:p>
        </p:txBody>
      </p:sp>
    </p:spTree>
    <p:extLst>
      <p:ext uri="{BB962C8B-B14F-4D97-AF65-F5344CB8AC3E}">
        <p14:creationId xmlns:p14="http://schemas.microsoft.com/office/powerpoint/2010/main" val="194214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28e4708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28e4708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Goal: understand basic principles of </a:t>
            </a:r>
            <a:r>
              <a:rPr lang="en-US" dirty="0" err="1"/>
              <a:t>lsfm</a:t>
            </a:r>
            <a:r>
              <a:rPr lang="en-US" dirty="0"/>
              <a:t>, different kinds of instruments and what they are good for, drawbacks, and potential for use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277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28e4708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28e4708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Mouse expressing human pathogenic tau, 34 months old, cleared and stained for Tau</a:t>
            </a:r>
            <a:endParaRPr dirty="0"/>
          </a:p>
        </p:txBody>
      </p:sp>
    </p:spTree>
    <p:extLst>
      <p:ext uri="{BB962C8B-B14F-4D97-AF65-F5344CB8AC3E}">
        <p14:creationId xmlns:p14="http://schemas.microsoft.com/office/powerpoint/2010/main" val="76700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28e4708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28e4708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0360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get started understanding why light-sheet imaging is special, it might help to review how different microscopes are designed to solve the problem of viewing a 3D object where one plane is in focus, but there may be signal coming from out-of-focus planes as well.   </a:t>
            </a:r>
          </a:p>
          <a:p>
            <a:pPr marL="158750" indent="0">
              <a:buNone/>
            </a:pPr>
            <a:endParaRPr lang="en-US" dirty="0"/>
          </a:p>
          <a:p>
            <a:pPr marL="158750" indent="0">
              <a:buNone/>
            </a:pPr>
            <a:r>
              <a:rPr lang="en-US" dirty="0"/>
              <a:t>When Excitation matches detection in </a:t>
            </a:r>
            <a:r>
              <a:rPr lang="en-US" dirty="0" err="1"/>
              <a:t>x,y</a:t>
            </a:r>
            <a:r>
              <a:rPr lang="en-US" dirty="0"/>
              <a:t>, and z, that’s the most efficient way to use the photons you have.  That’s one reason why 2-photon excels with live samples.</a:t>
            </a:r>
          </a:p>
        </p:txBody>
      </p:sp>
    </p:spTree>
    <p:extLst>
      <p:ext uri="{BB962C8B-B14F-4D97-AF65-F5344CB8AC3E}">
        <p14:creationId xmlns:p14="http://schemas.microsoft.com/office/powerpoint/2010/main" val="1645207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might notice that the optical sectioning in both 1-photon and 2-photon confocal imaging depends on point excitation. This has one huge drawback. It slows down acquisition considerably.</a:t>
            </a:r>
          </a:p>
          <a:p>
            <a:pPr marL="158750" indent="0">
              <a:buNone/>
            </a:pPr>
            <a:endParaRPr lang="en-US" dirty="0"/>
          </a:p>
          <a:p>
            <a:pPr marL="158750" indent="0">
              <a:buNone/>
            </a:pPr>
            <a:r>
              <a:rPr lang="en-US" dirty="0"/>
              <a:t>For a real-word example, a typical pixel dwell time on our scanning confocal might be 2.4 µs. To capture a 1024 x 1024 image would therefore take 2.5 s, about 10 x slower than a typical wide-field image. </a:t>
            </a:r>
          </a:p>
          <a:p>
            <a:pPr marL="158750" indent="0">
              <a:buNone/>
            </a:pPr>
            <a:endParaRPr lang="en-US" dirty="0"/>
          </a:p>
          <a:p>
            <a:pPr marL="158750" indent="0">
              <a:buNone/>
            </a:pPr>
            <a:r>
              <a:rPr lang="en-US" dirty="0"/>
              <a:t>Plus, to get a measurable amount of fluorescence in 2.5 µs requires much higher intensity excitation than if you have 250 </a:t>
            </a:r>
            <a:r>
              <a:rPr lang="en-US" dirty="0" err="1"/>
              <a:t>ms</a:t>
            </a:r>
            <a:r>
              <a:rPr lang="en-US" dirty="0"/>
              <a:t> to collect the photons. So this form of optical sectioning can be very damaging to fragile or live samples.</a:t>
            </a:r>
          </a:p>
        </p:txBody>
      </p:sp>
    </p:spTree>
    <p:extLst>
      <p:ext uri="{BB962C8B-B14F-4D97-AF65-F5344CB8AC3E}">
        <p14:creationId xmlns:p14="http://schemas.microsoft.com/office/powerpoint/2010/main" val="3712298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key insight of LSFM is to make the excitation match the detection volume, but to do it with a PLANE instead of a point.</a:t>
            </a:r>
          </a:p>
          <a:p>
            <a:pPr marL="158750" indent="0">
              <a:buNone/>
            </a:pPr>
            <a:endParaRPr lang="en-US" dirty="0"/>
          </a:p>
          <a:p>
            <a:pPr marL="158750" indent="0">
              <a:buNone/>
            </a:pPr>
            <a:r>
              <a:rPr lang="en-US" dirty="0"/>
              <a:t>The result is that it is both faster because you detect points rather than planes, and gentler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Allen mouse brain atlas rendered on </a:t>
            </a:r>
            <a:r>
              <a:rPr lang="en-US" dirty="0" err="1"/>
              <a:t>scalablebrainatlas.incf.org</a:t>
            </a:r>
            <a:r>
              <a:rPr lang="en-US" dirty="0"/>
              <a:t>/</a:t>
            </a:r>
          </a:p>
          <a:p>
            <a:pPr marL="158750" indent="0">
              <a:buNone/>
            </a:pPr>
            <a:endParaRPr lang="en-US" dirty="0"/>
          </a:p>
        </p:txBody>
      </p:sp>
    </p:spTree>
    <p:extLst>
      <p:ext uri="{BB962C8B-B14F-4D97-AF65-F5344CB8AC3E}">
        <p14:creationId xmlns:p14="http://schemas.microsoft.com/office/powerpoint/2010/main" val="4267325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key insight of LSFM is to make the excitation match the detection volume, but to do it with a PLANE instead of a point.</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Allen mouse brain atlas rendered on </a:t>
            </a:r>
            <a:r>
              <a:rPr lang="en-US" dirty="0" err="1"/>
              <a:t>scalablebrainatlas.incf.org</a:t>
            </a:r>
            <a:r>
              <a:rPr lang="en-US" dirty="0"/>
              <a:t>/</a:t>
            </a:r>
          </a:p>
          <a:p>
            <a:pPr marL="158750" indent="0">
              <a:buNone/>
            </a:pPr>
            <a:endParaRPr lang="en-US" dirty="0"/>
          </a:p>
        </p:txBody>
      </p:sp>
    </p:spTree>
    <p:extLst>
      <p:ext uri="{BB962C8B-B14F-4D97-AF65-F5344CB8AC3E}">
        <p14:creationId xmlns:p14="http://schemas.microsoft.com/office/powerpoint/2010/main" val="154356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0488" y="685800"/>
            <a:ext cx="4222750" cy="2376488"/>
          </a:xfrm>
        </p:spPr>
      </p:sp>
      <p:sp>
        <p:nvSpPr>
          <p:cNvPr id="3" name="Notes Placeholder 2"/>
          <p:cNvSpPr>
            <a:spLocks noGrp="1"/>
          </p:cNvSpPr>
          <p:nvPr>
            <p:ph type="body" idx="1"/>
          </p:nvPr>
        </p:nvSpPr>
        <p:spPr/>
        <p:txBody>
          <a:bodyPr/>
          <a:lstStyle/>
          <a:p>
            <a:pPr marL="158750" indent="0">
              <a:buNone/>
            </a:pPr>
            <a:r>
              <a:rPr lang="en-US" baseline="0" dirty="0"/>
              <a:t>So why isn’t everyone doing this? Because there are several trade-offs that need to be made in this design.  This dramatically different light path has 2 big consequences.</a:t>
            </a:r>
          </a:p>
          <a:p>
            <a:pPr marL="158750" indent="0">
              <a:buNone/>
            </a:pPr>
            <a:endParaRPr lang="en-US" baseline="0" dirty="0"/>
          </a:p>
        </p:txBody>
      </p:sp>
      <p:sp>
        <p:nvSpPr>
          <p:cNvPr id="4" name="Slide Number Placeholder 3"/>
          <p:cNvSpPr>
            <a:spLocks noGrp="1"/>
          </p:cNvSpPr>
          <p:nvPr>
            <p:ph type="sldNum" sz="quarter" idx="10"/>
          </p:nvPr>
        </p:nvSpPr>
        <p:spPr/>
        <p:txBody>
          <a:bodyPr/>
          <a:lstStyle/>
          <a:p>
            <a:fld id="{B9B36313-2BCE-6B47-96DE-970E91CC3A3E}" type="slidenum">
              <a:rPr lang="en-US" smtClean="0"/>
              <a:t>9</a:t>
            </a:fld>
            <a:endParaRPr lang="en-US"/>
          </a:p>
        </p:txBody>
      </p:sp>
    </p:spTree>
    <p:extLst>
      <p:ext uri="{BB962C8B-B14F-4D97-AF65-F5344CB8AC3E}">
        <p14:creationId xmlns:p14="http://schemas.microsoft.com/office/powerpoint/2010/main" val="2664967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4860" cap="all" baseline="0"/>
            </a:lvl1pPr>
          </a:lstStyle>
          <a:p>
            <a:r>
              <a:rPr lang="en-US" dirty="0"/>
              <a:t>Click to edit Master title style</a:t>
            </a:r>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8745DB0-39C5-5647-B56A-C88603115577}"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4659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745DB0-39C5-5647-B56A-C88603115577}"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205517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745DB0-39C5-5647-B56A-C88603115577}"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125073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745DB0-39C5-5647-B56A-C88603115577}"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252463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0"/>
            <a:ext cx="7772400" cy="1650207"/>
          </a:xfrm>
        </p:spPr>
        <p:txBody>
          <a:bodyPr anchor="b">
            <a:normAutofit/>
          </a:bodyPr>
          <a:lstStyle>
            <a:lvl1pPr algn="l">
              <a:defRPr sz="4320" b="0" cap="all"/>
            </a:lvl1pPr>
          </a:lstStyle>
          <a:p>
            <a:r>
              <a:rPr lang="en-US"/>
              <a:t>Click to edit Master title style</a:t>
            </a:r>
            <a:endParaRPr lang="en-US" dirty="0"/>
          </a:p>
        </p:txBody>
      </p:sp>
      <p:sp>
        <p:nvSpPr>
          <p:cNvPr id="3" name="Text Placeholder 2"/>
          <p:cNvSpPr>
            <a:spLocks noGrp="1"/>
          </p:cNvSpPr>
          <p:nvPr>
            <p:ph type="body" idx="1"/>
          </p:nvPr>
        </p:nvSpPr>
        <p:spPr>
          <a:xfrm>
            <a:off x="722313" y="3470148"/>
            <a:ext cx="7772400" cy="1125140"/>
          </a:xfrm>
        </p:spPr>
        <p:txBody>
          <a:bodyPr anchor="t">
            <a:normAutofit/>
          </a:bodyPr>
          <a:lstStyle>
            <a:lvl1pPr marL="0" indent="0">
              <a:buNone/>
              <a:defRPr sz="2160">
                <a:solidFill>
                  <a:schemeClr val="tx2"/>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745DB0-39C5-5647-B56A-C88603115577}"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8554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745DB0-39C5-5647-B56A-C88603115577}" type="datetimeFigureOut">
              <a:rPr lang="en-US" smtClean="0"/>
              <a:t>2/19/19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69221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1800" b="0">
                <a:solidFill>
                  <a:schemeClr val="tx2"/>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1800" b="0" kern="1200" dirty="0" smtClean="0">
                <a:solidFill>
                  <a:schemeClr val="tx2"/>
                </a:solidFill>
                <a:latin typeface="+mn-lt"/>
                <a:ea typeface="+mn-ea"/>
                <a:cs typeface="+mn-cs"/>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745DB0-39C5-5647-B56A-C88603115577}" type="datetimeFigureOut">
              <a:rPr lang="en-US" smtClean="0"/>
              <a:t>2/19/19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9356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745DB0-39C5-5647-B56A-C88603115577}" type="datetimeFigureOut">
              <a:rPr lang="en-US" smtClean="0"/>
              <a:t>2/19/19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838377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745DB0-39C5-5647-B56A-C88603115577}" type="datetimeFigureOut">
              <a:rPr lang="en-US" smtClean="0"/>
              <a:t>2/19/19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90181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16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4"/>
            <a:ext cx="2139696" cy="3182711"/>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5" name="Date Placeholder 4"/>
          <p:cNvSpPr>
            <a:spLocks noGrp="1"/>
          </p:cNvSpPr>
          <p:nvPr>
            <p:ph type="dt" sz="half" idx="10"/>
          </p:nvPr>
        </p:nvSpPr>
        <p:spPr/>
        <p:txBody>
          <a:bodyPr/>
          <a:lstStyle/>
          <a:p>
            <a:fld id="{78745DB0-39C5-5647-B56A-C88603115577}" type="datetimeFigureOut">
              <a:rPr lang="en-US" smtClean="0"/>
              <a:t>2/19/19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2053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16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5" name="Date Placeholder 4"/>
          <p:cNvSpPr>
            <a:spLocks noGrp="1"/>
          </p:cNvSpPr>
          <p:nvPr>
            <p:ph type="dt" sz="half" idx="10"/>
          </p:nvPr>
        </p:nvSpPr>
        <p:spPr/>
        <p:txBody>
          <a:bodyPr/>
          <a:lstStyle/>
          <a:p>
            <a:fld id="{78745DB0-39C5-5647-B56A-C88603115577}" type="datetimeFigureOut">
              <a:rPr lang="en-US" smtClean="0"/>
              <a:t>2/19/19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877503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89"/>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080">
                <a:solidFill>
                  <a:srgbClr val="FFFFFF"/>
                </a:solidFill>
              </a:defRPr>
            </a:lvl1pPr>
          </a:lstStyle>
          <a:p>
            <a:fld id="{78745DB0-39C5-5647-B56A-C88603115577}" type="datetimeFigureOut">
              <a:rPr lang="en-US" smtClean="0"/>
              <a:t>2/19/19</a:t>
            </a:fld>
            <a:endParaRPr lang="en-US"/>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080">
                <a:solidFill>
                  <a:srgbClr val="FFFFFF"/>
                </a:solidFill>
              </a:defRPr>
            </a:lvl1pPr>
          </a:lstStyle>
          <a:p>
            <a:endParaRPr lang="en-US"/>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260" b="1">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426227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822960" rtl="0" eaLnBrk="1" latinLnBrk="0" hangingPunct="1">
        <a:spcBef>
          <a:spcPct val="0"/>
        </a:spcBef>
        <a:buNone/>
        <a:defRPr sz="3600" kern="1200" spc="-90" baseline="0">
          <a:solidFill>
            <a:schemeClr val="tx2"/>
          </a:solidFill>
          <a:latin typeface="+mj-lt"/>
          <a:ea typeface="+mj-ea"/>
          <a:cs typeface="+mj-cs"/>
        </a:defRPr>
      </a:lvl1pPr>
    </p:titleStyle>
    <p:bodyStyle>
      <a:lvl1pPr marL="164592" indent="-164592" algn="l" defTabSz="822960" rtl="0" eaLnBrk="1" latinLnBrk="0" hangingPunct="1">
        <a:spcBef>
          <a:spcPct val="20000"/>
        </a:spcBef>
        <a:buClr>
          <a:schemeClr val="accent1"/>
        </a:buClr>
        <a:buSzPct val="85000"/>
        <a:buFont typeface="Arial" pitchFamily="34" charset="0"/>
        <a:buChar char="•"/>
        <a:defRPr sz="2160" kern="1200">
          <a:solidFill>
            <a:schemeClr val="tx1"/>
          </a:solidFill>
          <a:latin typeface="+mn-lt"/>
          <a:ea typeface="+mn-ea"/>
          <a:cs typeface="+mn-cs"/>
        </a:defRPr>
      </a:lvl1pPr>
      <a:lvl2pPr marL="411480" indent="-164592" algn="l" defTabSz="822960" rtl="0" eaLnBrk="1" latinLnBrk="0" hangingPunct="1">
        <a:spcBef>
          <a:spcPct val="20000"/>
        </a:spcBef>
        <a:buClr>
          <a:schemeClr val="accent1"/>
        </a:buClr>
        <a:buSzPct val="85000"/>
        <a:buFont typeface="Arial" pitchFamily="34" charset="0"/>
        <a:buChar char="•"/>
        <a:defRPr sz="1800" kern="1200">
          <a:solidFill>
            <a:schemeClr val="tx1"/>
          </a:solidFill>
          <a:latin typeface="+mn-lt"/>
          <a:ea typeface="+mn-ea"/>
          <a:cs typeface="+mn-cs"/>
        </a:defRPr>
      </a:lvl2pPr>
      <a:lvl3pPr marL="658368" indent="-164592" algn="l" defTabSz="822960" rtl="0" eaLnBrk="1" latinLnBrk="0" hangingPunct="1">
        <a:spcBef>
          <a:spcPct val="20000"/>
        </a:spcBef>
        <a:buClr>
          <a:schemeClr val="accent1"/>
        </a:buClr>
        <a:buSzPct val="90000"/>
        <a:buFont typeface="Arial" pitchFamily="34" charset="0"/>
        <a:buChar char="•"/>
        <a:defRPr sz="1620" kern="1200">
          <a:solidFill>
            <a:schemeClr val="tx1"/>
          </a:solidFill>
          <a:latin typeface="+mn-lt"/>
          <a:ea typeface="+mn-ea"/>
          <a:cs typeface="+mn-cs"/>
        </a:defRPr>
      </a:lvl3pPr>
      <a:lvl4pPr marL="905256" indent="-164592" algn="l" defTabSz="822960" rtl="0" eaLnBrk="1" latinLnBrk="0" hangingPunct="1">
        <a:spcBef>
          <a:spcPct val="20000"/>
        </a:spcBef>
        <a:buClr>
          <a:schemeClr val="accent1"/>
        </a:buClr>
        <a:buFont typeface="Arial" pitchFamily="34" charset="0"/>
        <a:buChar char="•"/>
        <a:defRPr sz="1440" kern="1200">
          <a:solidFill>
            <a:schemeClr val="tx1"/>
          </a:solidFill>
          <a:latin typeface="+mn-lt"/>
          <a:ea typeface="+mn-ea"/>
          <a:cs typeface="+mn-cs"/>
        </a:defRPr>
      </a:lvl4pPr>
      <a:lvl5pPr marL="1069848" indent="-123444" algn="l" defTabSz="822960" rtl="0" eaLnBrk="1" latinLnBrk="0" hangingPunct="1">
        <a:spcBef>
          <a:spcPct val="20000"/>
        </a:spcBef>
        <a:buClr>
          <a:schemeClr val="accent1"/>
        </a:buClr>
        <a:buSzPct val="100000"/>
        <a:buFont typeface="Arial" pitchFamily="34" charset="0"/>
        <a:buChar char="•"/>
        <a:defRPr sz="1260" kern="1200" baseline="0">
          <a:solidFill>
            <a:schemeClr val="tx1"/>
          </a:solidFill>
          <a:latin typeface="+mn-lt"/>
          <a:ea typeface="+mn-ea"/>
          <a:cs typeface="+mn-cs"/>
        </a:defRPr>
      </a:lvl5pPr>
      <a:lvl6pPr marL="1234440"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6pPr>
      <a:lvl7pPr marL="1399032"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7pPr>
      <a:lvl8pPr marL="1563624"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8pPr>
      <a:lvl9pPr marL="1728216"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695063"/>
            <a:ext cx="8520600" cy="17463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t>L</a:t>
            </a:r>
            <a:r>
              <a:rPr lang="en" sz="4000" b="1" dirty="0" err="1"/>
              <a:t>ight</a:t>
            </a:r>
            <a:r>
              <a:rPr lang="en" sz="4000" b="1" dirty="0"/>
              <a:t>-sheet microscopy</a:t>
            </a:r>
            <a:endParaRPr sz="3600" b="1" dirty="0"/>
          </a:p>
        </p:txBody>
      </p:sp>
      <p:sp>
        <p:nvSpPr>
          <p:cNvPr id="55" name="Google Shape;55;p13"/>
          <p:cNvSpPr txBox="1">
            <a:spLocks noGrp="1"/>
          </p:cNvSpPr>
          <p:nvPr>
            <p:ph type="subTitle" idx="1"/>
          </p:nvPr>
        </p:nvSpPr>
        <p:spPr>
          <a:xfrm>
            <a:off x="311700" y="3611879"/>
            <a:ext cx="8520600" cy="14069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Theresa Swayne</a:t>
            </a:r>
            <a:endParaRPr b="1" dirty="0"/>
          </a:p>
          <a:p>
            <a:pPr marL="0" lvl="0" indent="0" algn="ctr" rtl="0">
              <a:spcBef>
                <a:spcPts val="0"/>
              </a:spcBef>
              <a:spcAft>
                <a:spcPts val="0"/>
              </a:spcAft>
              <a:buNone/>
            </a:pPr>
            <a:r>
              <a:rPr lang="en" b="1" dirty="0" err="1"/>
              <a:t>Pon</a:t>
            </a:r>
            <a:r>
              <a:rPr lang="en" b="1" dirty="0"/>
              <a:t> lab meeting</a:t>
            </a:r>
            <a:endParaRPr b="1" dirty="0"/>
          </a:p>
          <a:p>
            <a:pPr marL="0" lvl="0" indent="0" algn="ctr" rtl="0">
              <a:spcBef>
                <a:spcPts val="0"/>
              </a:spcBef>
              <a:spcAft>
                <a:spcPts val="0"/>
              </a:spcAft>
              <a:buNone/>
            </a:pPr>
            <a:r>
              <a:rPr lang="en" b="1" dirty="0"/>
              <a:t>February 19,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8559478" cy="742950"/>
          </a:xfrm>
        </p:spPr>
        <p:txBody>
          <a:bodyPr>
            <a:noAutofit/>
          </a:bodyPr>
          <a:lstStyle/>
          <a:p>
            <a:r>
              <a:rPr lang="en-US" sz="2800" dirty="0"/>
              <a:t>The classical LSFM light path constrains sample mounting</a:t>
            </a:r>
          </a:p>
        </p:txBody>
      </p:sp>
      <p:sp>
        <p:nvSpPr>
          <p:cNvPr id="3" name="Content Placeholder 2">
            <a:extLst>
              <a:ext uri="{FF2B5EF4-FFF2-40B4-BE49-F238E27FC236}">
                <a16:creationId xmlns:a16="http://schemas.microsoft.com/office/drawing/2014/main" id="{EFF480F9-DA62-6B46-9D74-612480F25003}"/>
              </a:ext>
            </a:extLst>
          </p:cNvPr>
          <p:cNvSpPr>
            <a:spLocks noGrp="1"/>
          </p:cNvSpPr>
          <p:nvPr>
            <p:ph idx="1"/>
          </p:nvPr>
        </p:nvSpPr>
        <p:spPr>
          <a:xfrm>
            <a:off x="3956032" y="1559258"/>
            <a:ext cx="4602480" cy="518160"/>
          </a:xfrm>
        </p:spPr>
        <p:txBody>
          <a:bodyPr/>
          <a:lstStyle/>
          <a:p>
            <a:pPr marL="0" indent="0" algn="ctr">
              <a:buNone/>
            </a:pPr>
            <a:r>
              <a:rPr lang="en-US" dirty="0"/>
              <a:t>Orthogonal illumination and detection</a:t>
            </a:r>
          </a:p>
        </p:txBody>
      </p:sp>
      <p:sp>
        <p:nvSpPr>
          <p:cNvPr id="19" name="TextBox 18">
            <a:extLst>
              <a:ext uri="{FF2B5EF4-FFF2-40B4-BE49-F238E27FC236}">
                <a16:creationId xmlns:a16="http://schemas.microsoft.com/office/drawing/2014/main" id="{B580D2F2-9418-A44C-A81F-653A9DCA4B7E}"/>
              </a:ext>
            </a:extLst>
          </p:cNvPr>
          <p:cNvSpPr txBox="1"/>
          <p:nvPr/>
        </p:nvSpPr>
        <p:spPr>
          <a:xfrm>
            <a:off x="7009309" y="4010955"/>
            <a:ext cx="184731" cy="276999"/>
          </a:xfrm>
          <a:prstGeom prst="rect">
            <a:avLst/>
          </a:prstGeom>
          <a:noFill/>
        </p:spPr>
        <p:txBody>
          <a:bodyPr wrap="none" rtlCol="0">
            <a:spAutoFit/>
          </a:bodyPr>
          <a:lstStyle/>
          <a:p>
            <a:endParaRPr lang="en-US" sz="1200" dirty="0">
              <a:latin typeface="+mn-lt"/>
            </a:endParaRPr>
          </a:p>
        </p:txBody>
      </p:sp>
      <p:sp>
        <p:nvSpPr>
          <p:cNvPr id="23" name="TextBox 22">
            <a:extLst>
              <a:ext uri="{FF2B5EF4-FFF2-40B4-BE49-F238E27FC236}">
                <a16:creationId xmlns:a16="http://schemas.microsoft.com/office/drawing/2014/main" id="{DFA644E6-041C-0E4D-BFB1-0FB4A4581D7E}"/>
              </a:ext>
            </a:extLst>
          </p:cNvPr>
          <p:cNvSpPr txBox="1"/>
          <p:nvPr/>
        </p:nvSpPr>
        <p:spPr>
          <a:xfrm>
            <a:off x="3761039" y="5390405"/>
            <a:ext cx="736349" cy="276999"/>
          </a:xfrm>
          <a:prstGeom prst="rect">
            <a:avLst/>
          </a:prstGeom>
          <a:noFill/>
        </p:spPr>
        <p:txBody>
          <a:bodyPr wrap="none" rtlCol="0">
            <a:spAutoFit/>
          </a:bodyPr>
          <a:lstStyle/>
          <a:p>
            <a:r>
              <a:rPr lang="en-US" sz="1200" dirty="0">
                <a:solidFill>
                  <a:srgbClr val="FFFFFF"/>
                </a:solidFill>
              </a:rPr>
              <a:t>Olympus</a:t>
            </a:r>
          </a:p>
        </p:txBody>
      </p:sp>
      <p:sp>
        <p:nvSpPr>
          <p:cNvPr id="4" name="Down Arrow 3">
            <a:extLst>
              <a:ext uri="{FF2B5EF4-FFF2-40B4-BE49-F238E27FC236}">
                <a16:creationId xmlns:a16="http://schemas.microsoft.com/office/drawing/2014/main" id="{7878988A-908A-A349-8D64-891FBA7F6F89}"/>
              </a:ext>
            </a:extLst>
          </p:cNvPr>
          <p:cNvSpPr/>
          <p:nvPr/>
        </p:nvSpPr>
        <p:spPr>
          <a:xfrm>
            <a:off x="6084552" y="2077418"/>
            <a:ext cx="345440" cy="6402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986B6FB5-6C98-674C-88EE-FFA04127DE91}"/>
              </a:ext>
            </a:extLst>
          </p:cNvPr>
          <p:cNvSpPr txBox="1">
            <a:spLocks/>
          </p:cNvSpPr>
          <p:nvPr/>
        </p:nvSpPr>
        <p:spPr>
          <a:xfrm>
            <a:off x="3956032" y="2766787"/>
            <a:ext cx="4602480" cy="518160"/>
          </a:xfrm>
          <a:prstGeom prst="rect">
            <a:avLst/>
          </a:prstGeom>
        </p:spPr>
        <p:txBody>
          <a:bodyPr vert="horz" lIns="91440" tIns="45720" rIns="91440" bIns="45720" rtlCol="0">
            <a:normAutofit fontScale="70000" lnSpcReduction="20000"/>
          </a:bodyPr>
          <a:lstStyle>
            <a:lvl1pPr marL="164592" indent="-164592" algn="l" defTabSz="822960" rtl="0" eaLnBrk="1" latinLnBrk="0" hangingPunct="1">
              <a:spcBef>
                <a:spcPct val="20000"/>
              </a:spcBef>
              <a:buClr>
                <a:schemeClr val="accent1"/>
              </a:buClr>
              <a:buSzPct val="85000"/>
              <a:buFont typeface="Arial" pitchFamily="34" charset="0"/>
              <a:buChar char="•"/>
              <a:defRPr sz="2160" kern="1200">
                <a:solidFill>
                  <a:schemeClr val="tx1"/>
                </a:solidFill>
                <a:latin typeface="+mn-lt"/>
                <a:ea typeface="+mn-ea"/>
                <a:cs typeface="+mn-cs"/>
              </a:defRPr>
            </a:lvl1pPr>
            <a:lvl2pPr marL="411480" indent="-164592" algn="l" defTabSz="822960" rtl="0" eaLnBrk="1" latinLnBrk="0" hangingPunct="1">
              <a:spcBef>
                <a:spcPct val="20000"/>
              </a:spcBef>
              <a:buClr>
                <a:schemeClr val="accent1"/>
              </a:buClr>
              <a:buSzPct val="85000"/>
              <a:buFont typeface="Arial" pitchFamily="34" charset="0"/>
              <a:buChar char="•"/>
              <a:defRPr sz="1800" kern="1200">
                <a:solidFill>
                  <a:schemeClr val="tx1"/>
                </a:solidFill>
                <a:latin typeface="+mn-lt"/>
                <a:ea typeface="+mn-ea"/>
                <a:cs typeface="+mn-cs"/>
              </a:defRPr>
            </a:lvl2pPr>
            <a:lvl3pPr marL="658368" indent="-164592" algn="l" defTabSz="822960" rtl="0" eaLnBrk="1" latinLnBrk="0" hangingPunct="1">
              <a:spcBef>
                <a:spcPct val="20000"/>
              </a:spcBef>
              <a:buClr>
                <a:schemeClr val="accent1"/>
              </a:buClr>
              <a:buSzPct val="90000"/>
              <a:buFont typeface="Arial" pitchFamily="34" charset="0"/>
              <a:buChar char="•"/>
              <a:defRPr sz="1620" kern="1200">
                <a:solidFill>
                  <a:schemeClr val="tx1"/>
                </a:solidFill>
                <a:latin typeface="+mn-lt"/>
                <a:ea typeface="+mn-ea"/>
                <a:cs typeface="+mn-cs"/>
              </a:defRPr>
            </a:lvl3pPr>
            <a:lvl4pPr marL="905256" indent="-164592" algn="l" defTabSz="822960" rtl="0" eaLnBrk="1" latinLnBrk="0" hangingPunct="1">
              <a:spcBef>
                <a:spcPct val="20000"/>
              </a:spcBef>
              <a:buClr>
                <a:schemeClr val="accent1"/>
              </a:buClr>
              <a:buFont typeface="Arial" pitchFamily="34" charset="0"/>
              <a:buChar char="•"/>
              <a:defRPr sz="1440" kern="1200">
                <a:solidFill>
                  <a:schemeClr val="tx1"/>
                </a:solidFill>
                <a:latin typeface="+mn-lt"/>
                <a:ea typeface="+mn-ea"/>
                <a:cs typeface="+mn-cs"/>
              </a:defRPr>
            </a:lvl4pPr>
            <a:lvl5pPr marL="1069848" indent="-123444" algn="l" defTabSz="822960" rtl="0" eaLnBrk="1" latinLnBrk="0" hangingPunct="1">
              <a:spcBef>
                <a:spcPct val="20000"/>
              </a:spcBef>
              <a:buClr>
                <a:schemeClr val="accent1"/>
              </a:buClr>
              <a:buSzPct val="100000"/>
              <a:buFont typeface="Arial" pitchFamily="34" charset="0"/>
              <a:buChar char="•"/>
              <a:defRPr sz="1260" kern="1200" baseline="0">
                <a:solidFill>
                  <a:schemeClr val="tx1"/>
                </a:solidFill>
                <a:latin typeface="+mn-lt"/>
                <a:ea typeface="+mn-ea"/>
                <a:cs typeface="+mn-cs"/>
              </a:defRPr>
            </a:lvl5pPr>
            <a:lvl6pPr marL="1234440"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6pPr>
            <a:lvl7pPr marL="1399032"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7pPr>
            <a:lvl8pPr marL="1563624"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8pPr>
            <a:lvl9pPr marL="1728216"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9pPr>
          </a:lstStyle>
          <a:p>
            <a:pPr marL="0" indent="0" algn="ctr">
              <a:buFont typeface="Arial" pitchFamily="34" charset="0"/>
              <a:buNone/>
            </a:pPr>
            <a:r>
              <a:rPr lang="en-US" dirty="0"/>
              <a:t>Sample must be accessible from 2 directions</a:t>
            </a:r>
          </a:p>
          <a:p>
            <a:pPr marL="0" indent="0" algn="ctr">
              <a:buFont typeface="Arial" pitchFamily="34" charset="0"/>
              <a:buNone/>
            </a:pPr>
            <a:r>
              <a:rPr lang="en-US" dirty="0"/>
              <a:t>(at least 1 with immersion)</a:t>
            </a:r>
          </a:p>
        </p:txBody>
      </p:sp>
      <p:sp>
        <p:nvSpPr>
          <p:cNvPr id="30" name="Down Arrow 29">
            <a:extLst>
              <a:ext uri="{FF2B5EF4-FFF2-40B4-BE49-F238E27FC236}">
                <a16:creationId xmlns:a16="http://schemas.microsoft.com/office/drawing/2014/main" id="{0B9D798F-20A1-1340-AFCF-55384573F713}"/>
              </a:ext>
            </a:extLst>
          </p:cNvPr>
          <p:cNvSpPr/>
          <p:nvPr/>
        </p:nvSpPr>
        <p:spPr>
          <a:xfrm>
            <a:off x="6084552" y="3248457"/>
            <a:ext cx="345440" cy="6402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
            <a:extLst>
              <a:ext uri="{FF2B5EF4-FFF2-40B4-BE49-F238E27FC236}">
                <a16:creationId xmlns:a16="http://schemas.microsoft.com/office/drawing/2014/main" id="{436103A3-D63D-4243-BECA-4B5D24C84E56}"/>
              </a:ext>
            </a:extLst>
          </p:cNvPr>
          <p:cNvSpPr txBox="1">
            <a:spLocks/>
          </p:cNvSpPr>
          <p:nvPr/>
        </p:nvSpPr>
        <p:spPr>
          <a:xfrm>
            <a:off x="3569677" y="3937825"/>
            <a:ext cx="5240215" cy="704513"/>
          </a:xfrm>
          <a:prstGeom prst="rect">
            <a:avLst/>
          </a:prstGeom>
        </p:spPr>
        <p:txBody>
          <a:bodyPr vert="horz" lIns="91440" tIns="45720" rIns="91440" bIns="45720" rtlCol="0">
            <a:normAutofit/>
          </a:bodyPr>
          <a:lstStyle>
            <a:lvl1pPr marL="164592" indent="-164592" algn="l" defTabSz="822960" rtl="0" eaLnBrk="1" latinLnBrk="0" hangingPunct="1">
              <a:spcBef>
                <a:spcPct val="20000"/>
              </a:spcBef>
              <a:buClr>
                <a:schemeClr val="accent1"/>
              </a:buClr>
              <a:buSzPct val="85000"/>
              <a:buFont typeface="Arial" pitchFamily="34" charset="0"/>
              <a:buChar char="•"/>
              <a:defRPr sz="2160" kern="1200">
                <a:solidFill>
                  <a:schemeClr val="tx1"/>
                </a:solidFill>
                <a:latin typeface="+mn-lt"/>
                <a:ea typeface="+mn-ea"/>
                <a:cs typeface="+mn-cs"/>
              </a:defRPr>
            </a:lvl1pPr>
            <a:lvl2pPr marL="411480" indent="-164592" algn="l" defTabSz="822960" rtl="0" eaLnBrk="1" latinLnBrk="0" hangingPunct="1">
              <a:spcBef>
                <a:spcPct val="20000"/>
              </a:spcBef>
              <a:buClr>
                <a:schemeClr val="accent1"/>
              </a:buClr>
              <a:buSzPct val="85000"/>
              <a:buFont typeface="Arial" pitchFamily="34" charset="0"/>
              <a:buChar char="•"/>
              <a:defRPr sz="1800" kern="1200">
                <a:solidFill>
                  <a:schemeClr val="tx1"/>
                </a:solidFill>
                <a:latin typeface="+mn-lt"/>
                <a:ea typeface="+mn-ea"/>
                <a:cs typeface="+mn-cs"/>
              </a:defRPr>
            </a:lvl2pPr>
            <a:lvl3pPr marL="658368" indent="-164592" algn="l" defTabSz="822960" rtl="0" eaLnBrk="1" latinLnBrk="0" hangingPunct="1">
              <a:spcBef>
                <a:spcPct val="20000"/>
              </a:spcBef>
              <a:buClr>
                <a:schemeClr val="accent1"/>
              </a:buClr>
              <a:buSzPct val="90000"/>
              <a:buFont typeface="Arial" pitchFamily="34" charset="0"/>
              <a:buChar char="•"/>
              <a:defRPr sz="1620" kern="1200">
                <a:solidFill>
                  <a:schemeClr val="tx1"/>
                </a:solidFill>
                <a:latin typeface="+mn-lt"/>
                <a:ea typeface="+mn-ea"/>
                <a:cs typeface="+mn-cs"/>
              </a:defRPr>
            </a:lvl3pPr>
            <a:lvl4pPr marL="905256" indent="-164592" algn="l" defTabSz="822960" rtl="0" eaLnBrk="1" latinLnBrk="0" hangingPunct="1">
              <a:spcBef>
                <a:spcPct val="20000"/>
              </a:spcBef>
              <a:buClr>
                <a:schemeClr val="accent1"/>
              </a:buClr>
              <a:buFont typeface="Arial" pitchFamily="34" charset="0"/>
              <a:buChar char="•"/>
              <a:defRPr sz="1440" kern="1200">
                <a:solidFill>
                  <a:schemeClr val="tx1"/>
                </a:solidFill>
                <a:latin typeface="+mn-lt"/>
                <a:ea typeface="+mn-ea"/>
                <a:cs typeface="+mn-cs"/>
              </a:defRPr>
            </a:lvl4pPr>
            <a:lvl5pPr marL="1069848" indent="-123444" algn="l" defTabSz="822960" rtl="0" eaLnBrk="1" latinLnBrk="0" hangingPunct="1">
              <a:spcBef>
                <a:spcPct val="20000"/>
              </a:spcBef>
              <a:buClr>
                <a:schemeClr val="accent1"/>
              </a:buClr>
              <a:buSzPct val="100000"/>
              <a:buFont typeface="Arial" pitchFamily="34" charset="0"/>
              <a:buChar char="•"/>
              <a:defRPr sz="1260" kern="1200" baseline="0">
                <a:solidFill>
                  <a:schemeClr val="tx1"/>
                </a:solidFill>
                <a:latin typeface="+mn-lt"/>
                <a:ea typeface="+mn-ea"/>
                <a:cs typeface="+mn-cs"/>
              </a:defRPr>
            </a:lvl5pPr>
            <a:lvl6pPr marL="1234440"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6pPr>
            <a:lvl7pPr marL="1399032"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7pPr>
            <a:lvl8pPr marL="1563624"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8pPr>
            <a:lvl9pPr marL="1728216"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9pPr>
          </a:lstStyle>
          <a:p>
            <a:pPr marL="0" indent="0" algn="ctr">
              <a:buFont typeface="Arial" pitchFamily="34" charset="0"/>
              <a:buNone/>
            </a:pPr>
            <a:r>
              <a:rPr lang="en-US" dirty="0">
                <a:solidFill>
                  <a:schemeClr val="tx2"/>
                </a:solidFill>
              </a:rPr>
              <a:t>Special sample preparation needed</a:t>
            </a:r>
          </a:p>
        </p:txBody>
      </p:sp>
      <p:pic>
        <p:nvPicPr>
          <p:cNvPr id="10" name="Picture 9">
            <a:extLst>
              <a:ext uri="{FF2B5EF4-FFF2-40B4-BE49-F238E27FC236}">
                <a16:creationId xmlns:a16="http://schemas.microsoft.com/office/drawing/2014/main" id="{CB42BF22-359A-094C-9D36-0DAD0C9A1FB0}"/>
              </a:ext>
            </a:extLst>
          </p:cNvPr>
          <p:cNvPicPr>
            <a:picLocks noChangeAspect="1"/>
          </p:cNvPicPr>
          <p:nvPr/>
        </p:nvPicPr>
        <p:blipFill rotWithShape="1">
          <a:blip r:embed="rId3"/>
          <a:srcRect l="5050" t="6221" r="50132" b="54551"/>
          <a:stretch/>
        </p:blipFill>
        <p:spPr>
          <a:xfrm>
            <a:off x="337533" y="1143000"/>
            <a:ext cx="1537525" cy="1059881"/>
          </a:xfrm>
          <a:prstGeom prst="rect">
            <a:avLst/>
          </a:prstGeom>
        </p:spPr>
      </p:pic>
      <p:sp>
        <p:nvSpPr>
          <p:cNvPr id="32" name="Rectangle 31">
            <a:extLst>
              <a:ext uri="{FF2B5EF4-FFF2-40B4-BE49-F238E27FC236}">
                <a16:creationId xmlns:a16="http://schemas.microsoft.com/office/drawing/2014/main" id="{5E781A2A-7ACA-FB45-AC70-892463ED3696}"/>
              </a:ext>
            </a:extLst>
          </p:cNvPr>
          <p:cNvSpPr/>
          <p:nvPr/>
        </p:nvSpPr>
        <p:spPr>
          <a:xfrm>
            <a:off x="3679115" y="4835723"/>
            <a:ext cx="5434790" cy="276999"/>
          </a:xfrm>
          <a:prstGeom prst="rect">
            <a:avLst/>
          </a:prstGeom>
        </p:spPr>
        <p:txBody>
          <a:bodyPr wrap="square">
            <a:spAutoFit/>
          </a:bodyPr>
          <a:lstStyle/>
          <a:p>
            <a:pPr algn="r"/>
            <a:r>
              <a:rPr lang="en-US" sz="1200" dirty="0">
                <a:solidFill>
                  <a:schemeClr val="tx1"/>
                </a:solidFill>
                <a:latin typeface="+mn-lt"/>
              </a:rPr>
              <a:t>Zeiss/Microscopy &amp; Analysis 2017;  Tomer 2014; Reynaud 2015; Weber 2017</a:t>
            </a:r>
          </a:p>
        </p:txBody>
      </p:sp>
      <p:pic>
        <p:nvPicPr>
          <p:cNvPr id="6" name="Picture 5">
            <a:extLst>
              <a:ext uri="{FF2B5EF4-FFF2-40B4-BE49-F238E27FC236}">
                <a16:creationId xmlns:a16="http://schemas.microsoft.com/office/drawing/2014/main" id="{B9935D70-F80E-644B-BD75-18A7DA98210D}"/>
              </a:ext>
            </a:extLst>
          </p:cNvPr>
          <p:cNvPicPr>
            <a:picLocks noChangeAspect="1"/>
          </p:cNvPicPr>
          <p:nvPr/>
        </p:nvPicPr>
        <p:blipFill>
          <a:blip r:embed="rId4"/>
          <a:stretch>
            <a:fillRect/>
          </a:stretch>
        </p:blipFill>
        <p:spPr>
          <a:xfrm>
            <a:off x="1090633" y="2302597"/>
            <a:ext cx="2151434" cy="1150608"/>
          </a:xfrm>
          <a:prstGeom prst="rect">
            <a:avLst/>
          </a:prstGeom>
        </p:spPr>
      </p:pic>
      <p:pic>
        <p:nvPicPr>
          <p:cNvPr id="8" name="Picture 7">
            <a:extLst>
              <a:ext uri="{FF2B5EF4-FFF2-40B4-BE49-F238E27FC236}">
                <a16:creationId xmlns:a16="http://schemas.microsoft.com/office/drawing/2014/main" id="{C04A2D5A-1DAB-EE4C-A3AE-70ED92B40742}"/>
              </a:ext>
            </a:extLst>
          </p:cNvPr>
          <p:cNvPicPr>
            <a:picLocks noChangeAspect="1"/>
          </p:cNvPicPr>
          <p:nvPr/>
        </p:nvPicPr>
        <p:blipFill rotWithShape="1">
          <a:blip r:embed="rId5"/>
          <a:srcRect t="20871"/>
          <a:stretch/>
        </p:blipFill>
        <p:spPr>
          <a:xfrm>
            <a:off x="1875058" y="1326631"/>
            <a:ext cx="1923276" cy="691416"/>
          </a:xfrm>
          <a:prstGeom prst="rect">
            <a:avLst/>
          </a:prstGeom>
        </p:spPr>
      </p:pic>
      <p:pic>
        <p:nvPicPr>
          <p:cNvPr id="7" name="Picture 6">
            <a:extLst>
              <a:ext uri="{FF2B5EF4-FFF2-40B4-BE49-F238E27FC236}">
                <a16:creationId xmlns:a16="http://schemas.microsoft.com/office/drawing/2014/main" id="{61EDB6D3-C9E8-E545-8348-6C36B3876AD7}"/>
              </a:ext>
            </a:extLst>
          </p:cNvPr>
          <p:cNvPicPr>
            <a:picLocks noChangeAspect="1"/>
          </p:cNvPicPr>
          <p:nvPr/>
        </p:nvPicPr>
        <p:blipFill rotWithShape="1">
          <a:blip r:embed="rId6"/>
          <a:srcRect b="65010"/>
          <a:stretch/>
        </p:blipFill>
        <p:spPr>
          <a:xfrm>
            <a:off x="292794" y="3609005"/>
            <a:ext cx="3747112" cy="1226718"/>
          </a:xfrm>
          <a:prstGeom prst="rect">
            <a:avLst/>
          </a:prstGeom>
        </p:spPr>
      </p:pic>
    </p:spTree>
    <p:extLst>
      <p:ext uri="{BB962C8B-B14F-4D97-AF65-F5344CB8AC3E}">
        <p14:creationId xmlns:p14="http://schemas.microsoft.com/office/powerpoint/2010/main" val="2700560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435" y="308952"/>
            <a:ext cx="8237981" cy="892316"/>
          </a:xfrm>
        </p:spPr>
        <p:txBody>
          <a:bodyPr>
            <a:normAutofit fontScale="90000"/>
          </a:bodyPr>
          <a:lstStyle/>
          <a:p>
            <a:r>
              <a:rPr lang="en-US" dirty="0"/>
              <a:t>Optimizing resolution of LSFM: constraints on NA</a:t>
            </a:r>
          </a:p>
        </p:txBody>
      </p:sp>
      <p:sp>
        <p:nvSpPr>
          <p:cNvPr id="16" name="TextBox 15">
            <a:extLst>
              <a:ext uri="{FF2B5EF4-FFF2-40B4-BE49-F238E27FC236}">
                <a16:creationId xmlns:a16="http://schemas.microsoft.com/office/drawing/2014/main" id="{CF3EDD75-B5C5-A54A-9C5A-D51EC92F77FA}"/>
              </a:ext>
            </a:extLst>
          </p:cNvPr>
          <p:cNvSpPr txBox="1"/>
          <p:nvPr/>
        </p:nvSpPr>
        <p:spPr>
          <a:xfrm>
            <a:off x="3626143" y="4880958"/>
            <a:ext cx="5517857" cy="276999"/>
          </a:xfrm>
          <a:prstGeom prst="rect">
            <a:avLst/>
          </a:prstGeom>
          <a:noFill/>
        </p:spPr>
        <p:txBody>
          <a:bodyPr wrap="none" rtlCol="0">
            <a:spAutoFit/>
          </a:bodyPr>
          <a:lstStyle/>
          <a:p>
            <a:pPr algn="r"/>
            <a:r>
              <a:rPr lang="en-US" sz="1200" dirty="0">
                <a:solidFill>
                  <a:schemeClr val="accent1"/>
                </a:solidFill>
              </a:rPr>
              <a:t>Zeiss/Microscopy &amp; Analysis 2017; Power 2017; </a:t>
            </a:r>
            <a:r>
              <a:rPr lang="en-US" sz="1200" dirty="0" err="1">
                <a:solidFill>
                  <a:schemeClr val="accent1"/>
                </a:solidFill>
              </a:rPr>
              <a:t>Greger</a:t>
            </a:r>
            <a:r>
              <a:rPr lang="en-US" sz="1200" dirty="0">
                <a:solidFill>
                  <a:schemeClr val="accent1"/>
                </a:solidFill>
              </a:rPr>
              <a:t> 2006; </a:t>
            </a:r>
            <a:r>
              <a:rPr lang="en-US" sz="1200" dirty="0" err="1">
                <a:solidFill>
                  <a:schemeClr val="accent1"/>
                </a:solidFill>
              </a:rPr>
              <a:t>LaVision</a:t>
            </a:r>
            <a:r>
              <a:rPr lang="en-US" sz="1200" dirty="0">
                <a:solidFill>
                  <a:schemeClr val="accent1"/>
                </a:solidFill>
              </a:rPr>
              <a:t> </a:t>
            </a:r>
            <a:r>
              <a:rPr lang="en-US" sz="1200" dirty="0" err="1">
                <a:solidFill>
                  <a:schemeClr val="accent1"/>
                </a:solidFill>
              </a:rPr>
              <a:t>BioTec</a:t>
            </a:r>
            <a:endParaRPr lang="en-US" sz="1200" dirty="0">
              <a:solidFill>
                <a:schemeClr val="accent1"/>
              </a:solidFill>
            </a:endParaRPr>
          </a:p>
        </p:txBody>
      </p:sp>
      <p:sp>
        <p:nvSpPr>
          <p:cNvPr id="19" name="TextBox 18">
            <a:extLst>
              <a:ext uri="{FF2B5EF4-FFF2-40B4-BE49-F238E27FC236}">
                <a16:creationId xmlns:a16="http://schemas.microsoft.com/office/drawing/2014/main" id="{B580D2F2-9418-A44C-A81F-653A9DCA4B7E}"/>
              </a:ext>
            </a:extLst>
          </p:cNvPr>
          <p:cNvSpPr txBox="1"/>
          <p:nvPr/>
        </p:nvSpPr>
        <p:spPr>
          <a:xfrm>
            <a:off x="7009309" y="4010955"/>
            <a:ext cx="184731" cy="276999"/>
          </a:xfrm>
          <a:prstGeom prst="rect">
            <a:avLst/>
          </a:prstGeom>
          <a:noFill/>
        </p:spPr>
        <p:txBody>
          <a:bodyPr wrap="none" rtlCol="0">
            <a:spAutoFit/>
          </a:bodyPr>
          <a:lstStyle/>
          <a:p>
            <a:endParaRPr lang="en-US" sz="1200" dirty="0">
              <a:latin typeface="+mn-lt"/>
            </a:endParaRPr>
          </a:p>
        </p:txBody>
      </p:sp>
      <p:pic>
        <p:nvPicPr>
          <p:cNvPr id="17" name="Picture 16">
            <a:extLst>
              <a:ext uri="{FF2B5EF4-FFF2-40B4-BE49-F238E27FC236}">
                <a16:creationId xmlns:a16="http://schemas.microsoft.com/office/drawing/2014/main" id="{59FBAC81-4A31-C645-AE55-782D376B4565}"/>
              </a:ext>
            </a:extLst>
          </p:cNvPr>
          <p:cNvPicPr>
            <a:picLocks noChangeAspect="1"/>
          </p:cNvPicPr>
          <p:nvPr/>
        </p:nvPicPr>
        <p:blipFill rotWithShape="1">
          <a:blip r:embed="rId3"/>
          <a:srcRect l="5051" t="6221" r="55833" b="60166"/>
          <a:stretch/>
        </p:blipFill>
        <p:spPr>
          <a:xfrm>
            <a:off x="453436" y="1298186"/>
            <a:ext cx="1170091" cy="791871"/>
          </a:xfrm>
          <a:prstGeom prst="rect">
            <a:avLst/>
          </a:prstGeom>
        </p:spPr>
      </p:pic>
      <p:pic>
        <p:nvPicPr>
          <p:cNvPr id="4" name="Picture 3">
            <a:extLst>
              <a:ext uri="{FF2B5EF4-FFF2-40B4-BE49-F238E27FC236}">
                <a16:creationId xmlns:a16="http://schemas.microsoft.com/office/drawing/2014/main" id="{B8384027-90B0-FB47-B3C1-B890A7DE3116}"/>
              </a:ext>
            </a:extLst>
          </p:cNvPr>
          <p:cNvPicPr>
            <a:picLocks noChangeAspect="1"/>
          </p:cNvPicPr>
          <p:nvPr/>
        </p:nvPicPr>
        <p:blipFill rotWithShape="1">
          <a:blip r:embed="rId4"/>
          <a:srcRect l="44048" r="2294" b="3786"/>
          <a:stretch/>
        </p:blipFill>
        <p:spPr>
          <a:xfrm>
            <a:off x="6816070" y="1253681"/>
            <a:ext cx="1292285" cy="1868092"/>
          </a:xfrm>
          <a:prstGeom prst="rect">
            <a:avLst/>
          </a:prstGeom>
        </p:spPr>
      </p:pic>
      <p:grpSp>
        <p:nvGrpSpPr>
          <p:cNvPr id="10" name="Group 9">
            <a:extLst>
              <a:ext uri="{FF2B5EF4-FFF2-40B4-BE49-F238E27FC236}">
                <a16:creationId xmlns:a16="http://schemas.microsoft.com/office/drawing/2014/main" id="{212A6C13-453A-E044-88EB-88DD8BB747FC}"/>
              </a:ext>
            </a:extLst>
          </p:cNvPr>
          <p:cNvGrpSpPr/>
          <p:nvPr/>
        </p:nvGrpSpPr>
        <p:grpSpPr>
          <a:xfrm>
            <a:off x="1959805" y="1381670"/>
            <a:ext cx="4030894" cy="1467287"/>
            <a:chOff x="1794066" y="1779815"/>
            <a:chExt cx="4030894" cy="1467287"/>
          </a:xfrm>
        </p:grpSpPr>
        <p:pic>
          <p:nvPicPr>
            <p:cNvPr id="18" name="Picture 17">
              <a:extLst>
                <a:ext uri="{FF2B5EF4-FFF2-40B4-BE49-F238E27FC236}">
                  <a16:creationId xmlns:a16="http://schemas.microsoft.com/office/drawing/2014/main" id="{A45D309E-8853-AC43-A543-D36202EEBBC5}"/>
                </a:ext>
              </a:extLst>
            </p:cNvPr>
            <p:cNvPicPr>
              <a:picLocks noChangeAspect="1"/>
            </p:cNvPicPr>
            <p:nvPr/>
          </p:nvPicPr>
          <p:blipFill rotWithShape="1">
            <a:blip r:embed="rId4"/>
            <a:srcRect t="6199" r="57177" b="33899"/>
            <a:stretch/>
          </p:blipFill>
          <p:spPr>
            <a:xfrm>
              <a:off x="3302028" y="1779815"/>
              <a:ext cx="1301123" cy="1467287"/>
            </a:xfrm>
            <a:prstGeom prst="rect">
              <a:avLst/>
            </a:prstGeom>
          </p:spPr>
        </p:pic>
        <p:sp>
          <p:nvSpPr>
            <p:cNvPr id="6" name="TextBox 5">
              <a:extLst>
                <a:ext uri="{FF2B5EF4-FFF2-40B4-BE49-F238E27FC236}">
                  <a16:creationId xmlns:a16="http://schemas.microsoft.com/office/drawing/2014/main" id="{BE4E7325-4F9A-B145-829B-B7326093F136}"/>
                </a:ext>
              </a:extLst>
            </p:cNvPr>
            <p:cNvSpPr txBox="1"/>
            <p:nvPr/>
          </p:nvSpPr>
          <p:spPr>
            <a:xfrm>
              <a:off x="1794066" y="2236137"/>
              <a:ext cx="1587294" cy="307777"/>
            </a:xfrm>
            <a:prstGeom prst="rect">
              <a:avLst/>
            </a:prstGeom>
            <a:noFill/>
          </p:spPr>
          <p:txBody>
            <a:bodyPr wrap="none" rtlCol="0">
              <a:spAutoFit/>
            </a:bodyPr>
            <a:lstStyle/>
            <a:p>
              <a:r>
                <a:rPr lang="en-US" b="1" dirty="0">
                  <a:solidFill>
                    <a:srgbClr val="00B0F0"/>
                  </a:solidFill>
                </a:rPr>
                <a:t>Illumination PSF</a:t>
              </a:r>
            </a:p>
          </p:txBody>
        </p:sp>
        <p:sp>
          <p:nvSpPr>
            <p:cNvPr id="20" name="TextBox 19">
              <a:extLst>
                <a:ext uri="{FF2B5EF4-FFF2-40B4-BE49-F238E27FC236}">
                  <a16:creationId xmlns:a16="http://schemas.microsoft.com/office/drawing/2014/main" id="{29564F9D-D368-D44F-86E8-7197FB02461D}"/>
                </a:ext>
              </a:extLst>
            </p:cNvPr>
            <p:cNvSpPr txBox="1"/>
            <p:nvPr/>
          </p:nvSpPr>
          <p:spPr>
            <a:xfrm>
              <a:off x="4100850" y="1928360"/>
              <a:ext cx="1398140" cy="307777"/>
            </a:xfrm>
            <a:prstGeom prst="rect">
              <a:avLst/>
            </a:prstGeom>
            <a:noFill/>
          </p:spPr>
          <p:txBody>
            <a:bodyPr wrap="none" rtlCol="0">
              <a:spAutoFit/>
            </a:bodyPr>
            <a:lstStyle/>
            <a:p>
              <a:r>
                <a:rPr lang="en-US" b="1" dirty="0">
                  <a:solidFill>
                    <a:srgbClr val="92D050"/>
                  </a:solidFill>
                </a:rPr>
                <a:t>Detection PSF</a:t>
              </a:r>
            </a:p>
          </p:txBody>
        </p:sp>
        <p:sp>
          <p:nvSpPr>
            <p:cNvPr id="22" name="TextBox 21">
              <a:extLst>
                <a:ext uri="{FF2B5EF4-FFF2-40B4-BE49-F238E27FC236}">
                  <a16:creationId xmlns:a16="http://schemas.microsoft.com/office/drawing/2014/main" id="{27BABEFE-84AA-1544-AB6C-2044FDA84595}"/>
                </a:ext>
              </a:extLst>
            </p:cNvPr>
            <p:cNvSpPr txBox="1"/>
            <p:nvPr/>
          </p:nvSpPr>
          <p:spPr>
            <a:xfrm>
              <a:off x="4603151" y="2433842"/>
              <a:ext cx="1221809" cy="307777"/>
            </a:xfrm>
            <a:prstGeom prst="rect">
              <a:avLst/>
            </a:prstGeom>
            <a:noFill/>
            <a:ln>
              <a:solidFill>
                <a:srgbClr val="002060"/>
              </a:solidFill>
            </a:ln>
          </p:spPr>
          <p:txBody>
            <a:bodyPr wrap="none" rtlCol="0">
              <a:spAutoFit/>
            </a:bodyPr>
            <a:lstStyle/>
            <a:p>
              <a:r>
                <a:rPr lang="en-US" b="1" dirty="0">
                  <a:solidFill>
                    <a:srgbClr val="002060"/>
                  </a:solidFill>
                </a:rPr>
                <a:t>System PSF</a:t>
              </a:r>
            </a:p>
          </p:txBody>
        </p:sp>
      </p:grpSp>
      <p:sp>
        <p:nvSpPr>
          <p:cNvPr id="11" name="TextBox 10">
            <a:extLst>
              <a:ext uri="{FF2B5EF4-FFF2-40B4-BE49-F238E27FC236}">
                <a16:creationId xmlns:a16="http://schemas.microsoft.com/office/drawing/2014/main" id="{B2C9B95A-2B46-8040-A9E4-0785D863969D}"/>
              </a:ext>
            </a:extLst>
          </p:cNvPr>
          <p:cNvSpPr txBox="1"/>
          <p:nvPr/>
        </p:nvSpPr>
        <p:spPr>
          <a:xfrm>
            <a:off x="8037879" y="2199413"/>
            <a:ext cx="1081953" cy="738664"/>
          </a:xfrm>
          <a:prstGeom prst="rect">
            <a:avLst/>
          </a:prstGeom>
          <a:noFill/>
        </p:spPr>
        <p:txBody>
          <a:bodyPr wrap="square" rtlCol="0">
            <a:spAutoFit/>
          </a:bodyPr>
          <a:lstStyle/>
          <a:p>
            <a:pPr algn="ctr"/>
            <a:r>
              <a:rPr lang="en-US" dirty="0"/>
              <a:t>Higher </a:t>
            </a:r>
            <a:r>
              <a:rPr lang="en-US" b="1" dirty="0">
                <a:solidFill>
                  <a:srgbClr val="92D050"/>
                </a:solidFill>
              </a:rPr>
              <a:t>detection</a:t>
            </a:r>
            <a:r>
              <a:rPr lang="en-US" dirty="0"/>
              <a:t> NA</a:t>
            </a:r>
          </a:p>
        </p:txBody>
      </p:sp>
      <p:grpSp>
        <p:nvGrpSpPr>
          <p:cNvPr id="41" name="Group 40">
            <a:extLst>
              <a:ext uri="{FF2B5EF4-FFF2-40B4-BE49-F238E27FC236}">
                <a16:creationId xmlns:a16="http://schemas.microsoft.com/office/drawing/2014/main" id="{63AF07B1-DC03-B84B-847F-349546320038}"/>
              </a:ext>
            </a:extLst>
          </p:cNvPr>
          <p:cNvGrpSpPr/>
          <p:nvPr/>
        </p:nvGrpSpPr>
        <p:grpSpPr>
          <a:xfrm>
            <a:off x="956522" y="3158502"/>
            <a:ext cx="6913351" cy="1645654"/>
            <a:chOff x="956522" y="3158502"/>
            <a:chExt cx="6913351" cy="1645654"/>
          </a:xfrm>
        </p:grpSpPr>
        <p:grpSp>
          <p:nvGrpSpPr>
            <p:cNvPr id="38" name="Group 37">
              <a:extLst>
                <a:ext uri="{FF2B5EF4-FFF2-40B4-BE49-F238E27FC236}">
                  <a16:creationId xmlns:a16="http://schemas.microsoft.com/office/drawing/2014/main" id="{0C80C167-3764-0E45-8D68-26C65E6B8933}"/>
                </a:ext>
              </a:extLst>
            </p:cNvPr>
            <p:cNvGrpSpPr/>
            <p:nvPr/>
          </p:nvGrpSpPr>
          <p:grpSpPr>
            <a:xfrm>
              <a:off x="956522" y="3158502"/>
              <a:ext cx="6913351" cy="1645654"/>
              <a:chOff x="895462" y="3128694"/>
              <a:chExt cx="6913351" cy="1645654"/>
            </a:xfrm>
          </p:grpSpPr>
          <p:sp>
            <p:nvSpPr>
              <p:cNvPr id="25" name="TextBox 24">
                <a:extLst>
                  <a:ext uri="{FF2B5EF4-FFF2-40B4-BE49-F238E27FC236}">
                    <a16:creationId xmlns:a16="http://schemas.microsoft.com/office/drawing/2014/main" id="{EC0BF912-6972-C04D-AF30-9E254D0B7060}"/>
                  </a:ext>
                </a:extLst>
              </p:cNvPr>
              <p:cNvSpPr txBox="1"/>
              <p:nvPr/>
            </p:nvSpPr>
            <p:spPr>
              <a:xfrm>
                <a:off x="895462" y="4466571"/>
                <a:ext cx="2006566" cy="307777"/>
              </a:xfrm>
              <a:prstGeom prst="rect">
                <a:avLst/>
              </a:prstGeom>
              <a:noFill/>
            </p:spPr>
            <p:txBody>
              <a:bodyPr wrap="square" rtlCol="0">
                <a:spAutoFit/>
              </a:bodyPr>
              <a:lstStyle/>
              <a:p>
                <a:pPr algn="ctr"/>
                <a:r>
                  <a:rPr lang="en-US" dirty="0">
                    <a:solidFill>
                      <a:schemeClr val="tx1"/>
                    </a:solidFill>
                  </a:rPr>
                  <a:t>Higher </a:t>
                </a:r>
                <a:r>
                  <a:rPr lang="en-US" dirty="0">
                    <a:solidFill>
                      <a:srgbClr val="00B0F0"/>
                    </a:solidFill>
                  </a:rPr>
                  <a:t>illumination </a:t>
                </a:r>
                <a:r>
                  <a:rPr lang="en-US" dirty="0">
                    <a:solidFill>
                      <a:schemeClr val="tx1"/>
                    </a:solidFill>
                  </a:rPr>
                  <a:t>NA</a:t>
                </a:r>
                <a:endParaRPr lang="en-US" dirty="0">
                  <a:solidFill>
                    <a:srgbClr val="C00000"/>
                  </a:solidFill>
                </a:endParaRPr>
              </a:p>
            </p:txBody>
          </p:sp>
          <p:sp>
            <p:nvSpPr>
              <p:cNvPr id="28" name="Rectangle 27">
                <a:extLst>
                  <a:ext uri="{FF2B5EF4-FFF2-40B4-BE49-F238E27FC236}">
                    <a16:creationId xmlns:a16="http://schemas.microsoft.com/office/drawing/2014/main" id="{542A6621-F6F7-3942-94E2-755179908137}"/>
                  </a:ext>
                </a:extLst>
              </p:cNvPr>
              <p:cNvSpPr/>
              <p:nvPr/>
            </p:nvSpPr>
            <p:spPr>
              <a:xfrm>
                <a:off x="5264527" y="4443289"/>
                <a:ext cx="2544286" cy="307777"/>
              </a:xfrm>
              <a:prstGeom prst="rect">
                <a:avLst/>
              </a:prstGeom>
            </p:spPr>
            <p:txBody>
              <a:bodyPr wrap="none">
                <a:spAutoFit/>
              </a:bodyPr>
              <a:lstStyle/>
              <a:p>
                <a:r>
                  <a:rPr lang="en-US" dirty="0">
                    <a:solidFill>
                      <a:schemeClr val="tx1"/>
                    </a:solidFill>
                  </a:rPr>
                  <a:t>smaller effective  </a:t>
                </a:r>
                <a:r>
                  <a:rPr lang="en-US" dirty="0">
                    <a:solidFill>
                      <a:srgbClr val="C00000"/>
                    </a:solidFill>
                  </a:rPr>
                  <a:t>field of view</a:t>
                </a:r>
                <a:endParaRPr lang="en-US" dirty="0"/>
              </a:p>
            </p:txBody>
          </p:sp>
          <p:sp>
            <p:nvSpPr>
              <p:cNvPr id="29" name="Down Arrow 28">
                <a:extLst>
                  <a:ext uri="{FF2B5EF4-FFF2-40B4-BE49-F238E27FC236}">
                    <a16:creationId xmlns:a16="http://schemas.microsoft.com/office/drawing/2014/main" id="{D61F9FBE-053C-D74E-BB26-2CB83F31243C}"/>
                  </a:ext>
                </a:extLst>
              </p:cNvPr>
              <p:cNvSpPr/>
              <p:nvPr/>
            </p:nvSpPr>
            <p:spPr>
              <a:xfrm rot="16200000">
                <a:off x="3061957" y="4447981"/>
                <a:ext cx="186130" cy="3449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A98DF37-273F-0948-903E-1733621D2DF1}"/>
                  </a:ext>
                </a:extLst>
              </p:cNvPr>
              <p:cNvPicPr>
                <a:picLocks noChangeAspect="1"/>
              </p:cNvPicPr>
              <p:nvPr/>
            </p:nvPicPr>
            <p:blipFill>
              <a:blip r:embed="rId5"/>
              <a:stretch>
                <a:fillRect/>
              </a:stretch>
            </p:blipFill>
            <p:spPr>
              <a:xfrm>
                <a:off x="1273443" y="3287839"/>
                <a:ext cx="3730292" cy="1061671"/>
              </a:xfrm>
              <a:prstGeom prst="rect">
                <a:avLst/>
              </a:prstGeom>
            </p:spPr>
          </p:pic>
          <p:sp>
            <p:nvSpPr>
              <p:cNvPr id="33" name="TextBox 32">
                <a:extLst>
                  <a:ext uri="{FF2B5EF4-FFF2-40B4-BE49-F238E27FC236}">
                    <a16:creationId xmlns:a16="http://schemas.microsoft.com/office/drawing/2014/main" id="{F54BEBFA-DBCD-924D-84B1-65B73DC2C31C}"/>
                  </a:ext>
                </a:extLst>
              </p:cNvPr>
              <p:cNvSpPr txBox="1"/>
              <p:nvPr/>
            </p:nvSpPr>
            <p:spPr>
              <a:xfrm>
                <a:off x="4729301" y="3128694"/>
                <a:ext cx="274434" cy="307777"/>
              </a:xfrm>
              <a:prstGeom prst="rect">
                <a:avLst/>
              </a:prstGeom>
              <a:noFill/>
            </p:spPr>
            <p:txBody>
              <a:bodyPr wrap="none" rtlCol="0">
                <a:spAutoFit/>
              </a:bodyPr>
              <a:lstStyle/>
              <a:p>
                <a:r>
                  <a:rPr lang="en-US" dirty="0"/>
                  <a:t>z</a:t>
                </a:r>
              </a:p>
            </p:txBody>
          </p:sp>
          <p:cxnSp>
            <p:nvCxnSpPr>
              <p:cNvPr id="35" name="Straight Arrow Connector 34">
                <a:extLst>
                  <a:ext uri="{FF2B5EF4-FFF2-40B4-BE49-F238E27FC236}">
                    <a16:creationId xmlns:a16="http://schemas.microsoft.com/office/drawing/2014/main" id="{0708E167-B028-1549-8C0B-36E647D38CD1}"/>
                  </a:ext>
                </a:extLst>
              </p:cNvPr>
              <p:cNvCxnSpPr/>
              <p:nvPr/>
            </p:nvCxnSpPr>
            <p:spPr>
              <a:xfrm flipV="1">
                <a:off x="4866518" y="3421335"/>
                <a:ext cx="0" cy="916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FC1AA2B-AF84-9C4C-910A-4B3D3562546B}"/>
                  </a:ext>
                </a:extLst>
              </p:cNvPr>
              <p:cNvSpPr txBox="1"/>
              <p:nvPr/>
            </p:nvSpPr>
            <p:spPr>
              <a:xfrm>
                <a:off x="3293016" y="4454253"/>
                <a:ext cx="1547218" cy="307777"/>
              </a:xfrm>
              <a:prstGeom prst="rect">
                <a:avLst/>
              </a:prstGeom>
              <a:noFill/>
            </p:spPr>
            <p:txBody>
              <a:bodyPr wrap="none" rtlCol="0">
                <a:spAutoFit/>
              </a:bodyPr>
              <a:lstStyle/>
              <a:p>
                <a:r>
                  <a:rPr lang="en-US" dirty="0"/>
                  <a:t>sheet divergence</a:t>
                </a:r>
              </a:p>
            </p:txBody>
          </p:sp>
          <p:sp>
            <p:nvSpPr>
              <p:cNvPr id="37" name="Down Arrow 36">
                <a:extLst>
                  <a:ext uri="{FF2B5EF4-FFF2-40B4-BE49-F238E27FC236}">
                    <a16:creationId xmlns:a16="http://schemas.microsoft.com/office/drawing/2014/main" id="{E9BE98B2-3C7C-B44A-A9A2-50DFC842BFF5}"/>
                  </a:ext>
                </a:extLst>
              </p:cNvPr>
              <p:cNvSpPr/>
              <p:nvPr/>
            </p:nvSpPr>
            <p:spPr>
              <a:xfrm rot="16200000">
                <a:off x="4928789" y="4447980"/>
                <a:ext cx="186130" cy="3449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Picture 39">
              <a:extLst>
                <a:ext uri="{FF2B5EF4-FFF2-40B4-BE49-F238E27FC236}">
                  <a16:creationId xmlns:a16="http://schemas.microsoft.com/office/drawing/2014/main" id="{30E6607F-C2D8-A94B-BD2A-A26F271CA75A}"/>
                </a:ext>
              </a:extLst>
            </p:cNvPr>
            <p:cNvPicPr>
              <a:picLocks noChangeAspect="1"/>
            </p:cNvPicPr>
            <p:nvPr/>
          </p:nvPicPr>
          <p:blipFill>
            <a:blip r:embed="rId6"/>
            <a:stretch>
              <a:fillRect/>
            </a:stretch>
          </p:blipFill>
          <p:spPr>
            <a:xfrm>
              <a:off x="5577843" y="3233374"/>
              <a:ext cx="1523831" cy="1230215"/>
            </a:xfrm>
            <a:prstGeom prst="rect">
              <a:avLst/>
            </a:prstGeom>
          </p:spPr>
        </p:pic>
      </p:grpSp>
    </p:spTree>
    <p:extLst>
      <p:ext uri="{BB962C8B-B14F-4D97-AF65-F5344CB8AC3E}">
        <p14:creationId xmlns:p14="http://schemas.microsoft.com/office/powerpoint/2010/main" val="23402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435" y="308952"/>
            <a:ext cx="8237981" cy="892316"/>
          </a:xfrm>
        </p:spPr>
        <p:txBody>
          <a:bodyPr>
            <a:normAutofit fontScale="90000"/>
          </a:bodyPr>
          <a:lstStyle/>
          <a:p>
            <a:r>
              <a:rPr lang="en-US" dirty="0"/>
              <a:t>Optimizing resolution of LSFM: constraints on NA</a:t>
            </a:r>
          </a:p>
        </p:txBody>
      </p:sp>
      <p:sp>
        <p:nvSpPr>
          <p:cNvPr id="16" name="TextBox 15">
            <a:extLst>
              <a:ext uri="{FF2B5EF4-FFF2-40B4-BE49-F238E27FC236}">
                <a16:creationId xmlns:a16="http://schemas.microsoft.com/office/drawing/2014/main" id="{CF3EDD75-B5C5-A54A-9C5A-D51EC92F77FA}"/>
              </a:ext>
            </a:extLst>
          </p:cNvPr>
          <p:cNvSpPr txBox="1"/>
          <p:nvPr/>
        </p:nvSpPr>
        <p:spPr>
          <a:xfrm>
            <a:off x="5060830" y="4880958"/>
            <a:ext cx="4083170" cy="276999"/>
          </a:xfrm>
          <a:prstGeom prst="rect">
            <a:avLst/>
          </a:prstGeom>
          <a:noFill/>
        </p:spPr>
        <p:txBody>
          <a:bodyPr wrap="none" rtlCol="0">
            <a:spAutoFit/>
          </a:bodyPr>
          <a:lstStyle/>
          <a:p>
            <a:pPr algn="r"/>
            <a:r>
              <a:rPr lang="en-US" sz="1200" dirty="0">
                <a:solidFill>
                  <a:schemeClr val="tx1"/>
                </a:solidFill>
              </a:rPr>
              <a:t>Zeiss/Microscopy &amp; Analysis 2017; Power 2017; </a:t>
            </a:r>
            <a:r>
              <a:rPr lang="en-US" sz="1200" dirty="0" err="1">
                <a:solidFill>
                  <a:schemeClr val="tx1"/>
                </a:solidFill>
              </a:rPr>
              <a:t>LaVision</a:t>
            </a:r>
            <a:endParaRPr lang="en-US" sz="1200" dirty="0">
              <a:solidFill>
                <a:schemeClr val="tx1"/>
              </a:solidFill>
            </a:endParaRPr>
          </a:p>
        </p:txBody>
      </p:sp>
      <p:sp>
        <p:nvSpPr>
          <p:cNvPr id="19" name="TextBox 18">
            <a:extLst>
              <a:ext uri="{FF2B5EF4-FFF2-40B4-BE49-F238E27FC236}">
                <a16:creationId xmlns:a16="http://schemas.microsoft.com/office/drawing/2014/main" id="{B580D2F2-9418-A44C-A81F-653A9DCA4B7E}"/>
              </a:ext>
            </a:extLst>
          </p:cNvPr>
          <p:cNvSpPr txBox="1"/>
          <p:nvPr/>
        </p:nvSpPr>
        <p:spPr>
          <a:xfrm>
            <a:off x="7009309" y="4010955"/>
            <a:ext cx="184731" cy="276999"/>
          </a:xfrm>
          <a:prstGeom prst="rect">
            <a:avLst/>
          </a:prstGeom>
          <a:noFill/>
        </p:spPr>
        <p:txBody>
          <a:bodyPr wrap="none" rtlCol="0">
            <a:spAutoFit/>
          </a:bodyPr>
          <a:lstStyle/>
          <a:p>
            <a:endParaRPr lang="en-US" sz="1200" dirty="0">
              <a:latin typeface="+mn-lt"/>
            </a:endParaRPr>
          </a:p>
        </p:txBody>
      </p:sp>
      <p:pic>
        <p:nvPicPr>
          <p:cNvPr id="17" name="Picture 16">
            <a:extLst>
              <a:ext uri="{FF2B5EF4-FFF2-40B4-BE49-F238E27FC236}">
                <a16:creationId xmlns:a16="http://schemas.microsoft.com/office/drawing/2014/main" id="{59FBAC81-4A31-C645-AE55-782D376B4565}"/>
              </a:ext>
            </a:extLst>
          </p:cNvPr>
          <p:cNvPicPr>
            <a:picLocks noChangeAspect="1"/>
          </p:cNvPicPr>
          <p:nvPr/>
        </p:nvPicPr>
        <p:blipFill rotWithShape="1">
          <a:blip r:embed="rId3"/>
          <a:srcRect l="5051" t="6221" r="55833" b="60166"/>
          <a:stretch/>
        </p:blipFill>
        <p:spPr>
          <a:xfrm>
            <a:off x="5893031" y="1271570"/>
            <a:ext cx="2358444" cy="1596101"/>
          </a:xfrm>
          <a:prstGeom prst="rect">
            <a:avLst/>
          </a:prstGeom>
        </p:spPr>
      </p:pic>
      <p:grpSp>
        <p:nvGrpSpPr>
          <p:cNvPr id="10" name="Group 9">
            <a:extLst>
              <a:ext uri="{FF2B5EF4-FFF2-40B4-BE49-F238E27FC236}">
                <a16:creationId xmlns:a16="http://schemas.microsoft.com/office/drawing/2014/main" id="{212A6C13-453A-E044-88EB-88DD8BB747FC}"/>
              </a:ext>
            </a:extLst>
          </p:cNvPr>
          <p:cNvGrpSpPr/>
          <p:nvPr/>
        </p:nvGrpSpPr>
        <p:grpSpPr>
          <a:xfrm>
            <a:off x="337015" y="1419895"/>
            <a:ext cx="3472997" cy="1146921"/>
            <a:chOff x="1532423" y="1779815"/>
            <a:chExt cx="4443099" cy="1467287"/>
          </a:xfrm>
        </p:grpSpPr>
        <p:pic>
          <p:nvPicPr>
            <p:cNvPr id="18" name="Picture 17">
              <a:extLst>
                <a:ext uri="{FF2B5EF4-FFF2-40B4-BE49-F238E27FC236}">
                  <a16:creationId xmlns:a16="http://schemas.microsoft.com/office/drawing/2014/main" id="{A45D309E-8853-AC43-A543-D36202EEBBC5}"/>
                </a:ext>
              </a:extLst>
            </p:cNvPr>
            <p:cNvPicPr>
              <a:picLocks noChangeAspect="1"/>
            </p:cNvPicPr>
            <p:nvPr/>
          </p:nvPicPr>
          <p:blipFill rotWithShape="1">
            <a:blip r:embed="rId4"/>
            <a:srcRect t="6199" r="57177" b="33899"/>
            <a:stretch/>
          </p:blipFill>
          <p:spPr>
            <a:xfrm>
              <a:off x="3302028" y="1779815"/>
              <a:ext cx="1301123" cy="1467287"/>
            </a:xfrm>
            <a:prstGeom prst="rect">
              <a:avLst/>
            </a:prstGeom>
          </p:spPr>
        </p:pic>
        <p:sp>
          <p:nvSpPr>
            <p:cNvPr id="6" name="TextBox 5">
              <a:extLst>
                <a:ext uri="{FF2B5EF4-FFF2-40B4-BE49-F238E27FC236}">
                  <a16:creationId xmlns:a16="http://schemas.microsoft.com/office/drawing/2014/main" id="{BE4E7325-4F9A-B145-829B-B7326093F136}"/>
                </a:ext>
              </a:extLst>
            </p:cNvPr>
            <p:cNvSpPr txBox="1"/>
            <p:nvPr/>
          </p:nvSpPr>
          <p:spPr>
            <a:xfrm>
              <a:off x="1532423" y="2150439"/>
              <a:ext cx="1784575" cy="354372"/>
            </a:xfrm>
            <a:prstGeom prst="rect">
              <a:avLst/>
            </a:prstGeom>
            <a:noFill/>
          </p:spPr>
          <p:txBody>
            <a:bodyPr wrap="none" rtlCol="0">
              <a:spAutoFit/>
            </a:bodyPr>
            <a:lstStyle/>
            <a:p>
              <a:r>
                <a:rPr lang="en-US" sz="1200" b="1" dirty="0">
                  <a:solidFill>
                    <a:srgbClr val="00B0F0"/>
                  </a:solidFill>
                </a:rPr>
                <a:t>Illumination PSF</a:t>
              </a:r>
            </a:p>
          </p:txBody>
        </p:sp>
        <p:sp>
          <p:nvSpPr>
            <p:cNvPr id="20" name="TextBox 19">
              <a:extLst>
                <a:ext uri="{FF2B5EF4-FFF2-40B4-BE49-F238E27FC236}">
                  <a16:creationId xmlns:a16="http://schemas.microsoft.com/office/drawing/2014/main" id="{29564F9D-D368-D44F-86E8-7197FB02461D}"/>
                </a:ext>
              </a:extLst>
            </p:cNvPr>
            <p:cNvSpPr txBox="1"/>
            <p:nvPr/>
          </p:nvSpPr>
          <p:spPr>
            <a:xfrm>
              <a:off x="4100850" y="1928360"/>
              <a:ext cx="1571296" cy="354372"/>
            </a:xfrm>
            <a:prstGeom prst="rect">
              <a:avLst/>
            </a:prstGeom>
            <a:noFill/>
          </p:spPr>
          <p:txBody>
            <a:bodyPr wrap="none" rtlCol="0">
              <a:spAutoFit/>
            </a:bodyPr>
            <a:lstStyle/>
            <a:p>
              <a:r>
                <a:rPr lang="en-US" sz="1200" b="1" dirty="0">
                  <a:solidFill>
                    <a:srgbClr val="92D050"/>
                  </a:solidFill>
                </a:rPr>
                <a:t>Detection PSF</a:t>
              </a:r>
            </a:p>
          </p:txBody>
        </p:sp>
        <p:sp>
          <p:nvSpPr>
            <p:cNvPr id="22" name="TextBox 21">
              <a:extLst>
                <a:ext uri="{FF2B5EF4-FFF2-40B4-BE49-F238E27FC236}">
                  <a16:creationId xmlns:a16="http://schemas.microsoft.com/office/drawing/2014/main" id="{27BABEFE-84AA-1544-AB6C-2044FDA84595}"/>
                </a:ext>
              </a:extLst>
            </p:cNvPr>
            <p:cNvSpPr txBox="1"/>
            <p:nvPr/>
          </p:nvSpPr>
          <p:spPr>
            <a:xfrm>
              <a:off x="4603150" y="2433842"/>
              <a:ext cx="1372372" cy="354372"/>
            </a:xfrm>
            <a:prstGeom prst="rect">
              <a:avLst/>
            </a:prstGeom>
            <a:noFill/>
            <a:ln>
              <a:solidFill>
                <a:srgbClr val="002060"/>
              </a:solidFill>
            </a:ln>
          </p:spPr>
          <p:txBody>
            <a:bodyPr wrap="none" rtlCol="0">
              <a:spAutoFit/>
            </a:bodyPr>
            <a:lstStyle/>
            <a:p>
              <a:r>
                <a:rPr lang="en-US" sz="1200" b="1" dirty="0">
                  <a:solidFill>
                    <a:srgbClr val="002060"/>
                  </a:solidFill>
                </a:rPr>
                <a:t>System PSF</a:t>
              </a:r>
            </a:p>
          </p:txBody>
        </p:sp>
      </p:grpSp>
      <p:sp>
        <p:nvSpPr>
          <p:cNvPr id="3" name="TextBox 2">
            <a:extLst>
              <a:ext uri="{FF2B5EF4-FFF2-40B4-BE49-F238E27FC236}">
                <a16:creationId xmlns:a16="http://schemas.microsoft.com/office/drawing/2014/main" id="{58ECA64D-D831-4442-8F37-3A91720F08AF}"/>
              </a:ext>
            </a:extLst>
          </p:cNvPr>
          <p:cNvSpPr txBox="1"/>
          <p:nvPr/>
        </p:nvSpPr>
        <p:spPr>
          <a:xfrm>
            <a:off x="428905" y="2904010"/>
            <a:ext cx="4400454" cy="1754326"/>
          </a:xfrm>
          <a:prstGeom prst="rect">
            <a:avLst/>
          </a:prstGeom>
          <a:noFill/>
        </p:spPr>
        <p:txBody>
          <a:bodyPr wrap="square" rtlCol="0">
            <a:spAutoFit/>
          </a:bodyPr>
          <a:lstStyle/>
          <a:p>
            <a:r>
              <a:rPr lang="en-US" sz="1800" b="1" dirty="0">
                <a:latin typeface="Franklin Gothic Book" panose="020B0503020102020204" pitchFamily="34" charset="0"/>
              </a:rPr>
              <a:t>Limits on NA</a:t>
            </a:r>
          </a:p>
          <a:p>
            <a:pPr marL="285750" indent="-285750">
              <a:buFont typeface="Arial" panose="020B0604020202020204" pitchFamily="34" charset="0"/>
              <a:buChar char="•"/>
            </a:pPr>
            <a:r>
              <a:rPr lang="en-US" sz="1800" dirty="0">
                <a:latin typeface="Franklin Gothic Book" panose="020B0503020102020204" pitchFamily="34" charset="0"/>
              </a:rPr>
              <a:t>Working distance: lens placement</a:t>
            </a:r>
          </a:p>
          <a:p>
            <a:pPr marL="285750" indent="-285750">
              <a:buFont typeface="Arial" panose="020B0604020202020204" pitchFamily="34" charset="0"/>
              <a:buChar char="•"/>
            </a:pPr>
            <a:r>
              <a:rPr lang="en-US" sz="1800" dirty="0">
                <a:latin typeface="Franklin Gothic Book" panose="020B0503020102020204" pitchFamily="34" charset="0"/>
              </a:rPr>
              <a:t>Field of view: sheet divergence</a:t>
            </a:r>
          </a:p>
          <a:p>
            <a:pPr marL="285750" indent="-285750">
              <a:buFont typeface="Arial" panose="020B0604020202020204" pitchFamily="34" charset="0"/>
              <a:buChar char="•"/>
            </a:pPr>
            <a:endParaRPr lang="en-US" sz="1800" dirty="0">
              <a:latin typeface="Franklin Gothic Book" panose="020B0503020102020204" pitchFamily="34" charset="0"/>
            </a:endParaRPr>
          </a:p>
          <a:p>
            <a:r>
              <a:rPr lang="en-US" sz="1800" dirty="0">
                <a:latin typeface="Franklin Gothic Book" panose="020B0503020102020204" pitchFamily="34" charset="0"/>
              </a:rPr>
              <a:t>Approximate resolution for NA </a:t>
            </a:r>
            <a:r>
              <a:rPr lang="en-US" sz="1800" dirty="0">
                <a:solidFill>
                  <a:srgbClr val="00B0F0"/>
                </a:solidFill>
                <a:latin typeface="Franklin Gothic Book" panose="020B0503020102020204" pitchFamily="34" charset="0"/>
              </a:rPr>
              <a:t>0.3</a:t>
            </a:r>
            <a:r>
              <a:rPr lang="en-US" sz="1800" baseline="-25000" dirty="0">
                <a:solidFill>
                  <a:srgbClr val="00B0F0"/>
                </a:solidFill>
                <a:latin typeface="Franklin Gothic Book" panose="020B0503020102020204" pitchFamily="34" charset="0"/>
              </a:rPr>
              <a:t>ill</a:t>
            </a:r>
            <a:r>
              <a:rPr lang="en-US" sz="1800" dirty="0">
                <a:latin typeface="Franklin Gothic Book" panose="020B0503020102020204" pitchFamily="34" charset="0"/>
              </a:rPr>
              <a:t>/</a:t>
            </a:r>
            <a:r>
              <a:rPr lang="en-US" sz="1800" dirty="0">
                <a:solidFill>
                  <a:srgbClr val="92D050"/>
                </a:solidFill>
                <a:latin typeface="Franklin Gothic Book" panose="020B0503020102020204" pitchFamily="34" charset="0"/>
              </a:rPr>
              <a:t>1.0</a:t>
            </a:r>
            <a:r>
              <a:rPr lang="en-US" sz="1800" baseline="-25000" dirty="0">
                <a:solidFill>
                  <a:srgbClr val="92D050"/>
                </a:solidFill>
                <a:latin typeface="Franklin Gothic Book" panose="020B0503020102020204" pitchFamily="34" charset="0"/>
              </a:rPr>
              <a:t>det</a:t>
            </a:r>
            <a:r>
              <a:rPr lang="en-US" sz="1800" dirty="0">
                <a:latin typeface="Franklin Gothic Book" panose="020B0503020102020204" pitchFamily="34" charset="0"/>
              </a:rPr>
              <a:t>:</a:t>
            </a:r>
          </a:p>
          <a:p>
            <a:r>
              <a:rPr lang="en-US" sz="1800" dirty="0">
                <a:latin typeface="Franklin Gothic Book" panose="020B0503020102020204" pitchFamily="34" charset="0"/>
              </a:rPr>
              <a:t>~0.4 µm lateral, ~1 µm axial</a:t>
            </a:r>
          </a:p>
        </p:txBody>
      </p:sp>
      <p:pic>
        <p:nvPicPr>
          <p:cNvPr id="23" name="Picture 22">
            <a:extLst>
              <a:ext uri="{FF2B5EF4-FFF2-40B4-BE49-F238E27FC236}">
                <a16:creationId xmlns:a16="http://schemas.microsoft.com/office/drawing/2014/main" id="{89665B6C-A678-7444-84E6-64C3BA69F478}"/>
              </a:ext>
            </a:extLst>
          </p:cNvPr>
          <p:cNvPicPr>
            <a:picLocks noChangeAspect="1"/>
          </p:cNvPicPr>
          <p:nvPr/>
        </p:nvPicPr>
        <p:blipFill>
          <a:blip r:embed="rId5"/>
          <a:stretch>
            <a:fillRect/>
          </a:stretch>
        </p:blipFill>
        <p:spPr>
          <a:xfrm>
            <a:off x="6432124" y="3057739"/>
            <a:ext cx="1523831" cy="1230215"/>
          </a:xfrm>
          <a:prstGeom prst="rect">
            <a:avLst/>
          </a:prstGeom>
        </p:spPr>
      </p:pic>
    </p:spTree>
    <p:extLst>
      <p:ext uri="{BB962C8B-B14F-4D97-AF65-F5344CB8AC3E}">
        <p14:creationId xmlns:p14="http://schemas.microsoft.com/office/powerpoint/2010/main" val="3601255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19" y="308952"/>
            <a:ext cx="8287474" cy="1059456"/>
          </a:xfrm>
        </p:spPr>
        <p:txBody>
          <a:bodyPr>
            <a:normAutofit fontScale="90000"/>
          </a:bodyPr>
          <a:lstStyle/>
          <a:p>
            <a:r>
              <a:rPr lang="en-US" dirty="0"/>
              <a:t>Optimizing LSFM: Sample rotation and </a:t>
            </a:r>
            <a:r>
              <a:rPr lang="en-US" dirty="0" err="1"/>
              <a:t>multiview</a:t>
            </a:r>
            <a:r>
              <a:rPr lang="en-US" dirty="0"/>
              <a:t> imaging for better axial resolution</a:t>
            </a:r>
          </a:p>
        </p:txBody>
      </p:sp>
      <p:sp>
        <p:nvSpPr>
          <p:cNvPr id="16" name="TextBox 15">
            <a:extLst>
              <a:ext uri="{FF2B5EF4-FFF2-40B4-BE49-F238E27FC236}">
                <a16:creationId xmlns:a16="http://schemas.microsoft.com/office/drawing/2014/main" id="{CF3EDD75-B5C5-A54A-9C5A-D51EC92F77FA}"/>
              </a:ext>
            </a:extLst>
          </p:cNvPr>
          <p:cNvSpPr txBox="1"/>
          <p:nvPr/>
        </p:nvSpPr>
        <p:spPr>
          <a:xfrm>
            <a:off x="6232626" y="4880958"/>
            <a:ext cx="2911374" cy="276999"/>
          </a:xfrm>
          <a:prstGeom prst="rect">
            <a:avLst/>
          </a:prstGeom>
          <a:noFill/>
        </p:spPr>
        <p:txBody>
          <a:bodyPr wrap="none" rtlCol="0">
            <a:spAutoFit/>
          </a:bodyPr>
          <a:lstStyle/>
          <a:p>
            <a:pPr algn="r"/>
            <a:r>
              <a:rPr lang="en-US" sz="1200" dirty="0" err="1">
                <a:solidFill>
                  <a:schemeClr val="tx1"/>
                </a:solidFill>
              </a:rPr>
              <a:t>Huisken</a:t>
            </a:r>
            <a:r>
              <a:rPr lang="en-US" sz="1200" dirty="0">
                <a:solidFill>
                  <a:schemeClr val="tx1"/>
                </a:solidFill>
              </a:rPr>
              <a:t> lab; </a:t>
            </a:r>
            <a:r>
              <a:rPr lang="en-US" sz="1200" dirty="0" err="1">
                <a:solidFill>
                  <a:schemeClr val="tx1"/>
                </a:solidFill>
              </a:rPr>
              <a:t>Höckendorf</a:t>
            </a:r>
            <a:r>
              <a:rPr lang="en-US" sz="1200" dirty="0">
                <a:solidFill>
                  <a:schemeClr val="tx1"/>
                </a:solidFill>
              </a:rPr>
              <a:t> 2012; </a:t>
            </a:r>
            <a:r>
              <a:rPr lang="en-US" sz="1200" dirty="0" err="1">
                <a:solidFill>
                  <a:schemeClr val="tx1"/>
                </a:solidFill>
              </a:rPr>
              <a:t>LaVision</a:t>
            </a:r>
            <a:endParaRPr lang="en-US" sz="1200" dirty="0">
              <a:solidFill>
                <a:schemeClr val="tx1"/>
              </a:solidFill>
            </a:endParaRPr>
          </a:p>
        </p:txBody>
      </p:sp>
      <p:sp>
        <p:nvSpPr>
          <p:cNvPr id="19" name="TextBox 18">
            <a:extLst>
              <a:ext uri="{FF2B5EF4-FFF2-40B4-BE49-F238E27FC236}">
                <a16:creationId xmlns:a16="http://schemas.microsoft.com/office/drawing/2014/main" id="{B580D2F2-9418-A44C-A81F-653A9DCA4B7E}"/>
              </a:ext>
            </a:extLst>
          </p:cNvPr>
          <p:cNvSpPr txBox="1"/>
          <p:nvPr/>
        </p:nvSpPr>
        <p:spPr>
          <a:xfrm>
            <a:off x="6428033" y="4010955"/>
            <a:ext cx="184731" cy="276999"/>
          </a:xfrm>
          <a:prstGeom prst="rect">
            <a:avLst/>
          </a:prstGeom>
          <a:noFill/>
        </p:spPr>
        <p:txBody>
          <a:bodyPr wrap="none" rtlCol="0">
            <a:spAutoFit/>
          </a:bodyPr>
          <a:lstStyle/>
          <a:p>
            <a:endParaRPr lang="en-US" sz="1200" dirty="0">
              <a:latin typeface="+mn-lt"/>
            </a:endParaRPr>
          </a:p>
        </p:txBody>
      </p:sp>
      <p:pic>
        <p:nvPicPr>
          <p:cNvPr id="5" name="Picture 4">
            <a:extLst>
              <a:ext uri="{FF2B5EF4-FFF2-40B4-BE49-F238E27FC236}">
                <a16:creationId xmlns:a16="http://schemas.microsoft.com/office/drawing/2014/main" id="{8F5A2656-301C-5447-8A45-77E55869D6B4}"/>
              </a:ext>
            </a:extLst>
          </p:cNvPr>
          <p:cNvPicPr>
            <a:picLocks noChangeAspect="1"/>
          </p:cNvPicPr>
          <p:nvPr/>
        </p:nvPicPr>
        <p:blipFill>
          <a:blip r:embed="rId3"/>
          <a:stretch>
            <a:fillRect/>
          </a:stretch>
        </p:blipFill>
        <p:spPr>
          <a:xfrm>
            <a:off x="219919" y="2650756"/>
            <a:ext cx="2191372" cy="1754579"/>
          </a:xfrm>
          <a:prstGeom prst="rect">
            <a:avLst/>
          </a:prstGeom>
        </p:spPr>
      </p:pic>
      <p:sp>
        <p:nvSpPr>
          <p:cNvPr id="9" name="TextBox 8">
            <a:extLst>
              <a:ext uri="{FF2B5EF4-FFF2-40B4-BE49-F238E27FC236}">
                <a16:creationId xmlns:a16="http://schemas.microsoft.com/office/drawing/2014/main" id="{D1E85BE0-DC8D-C040-8D16-BB16BAB1A62A}"/>
              </a:ext>
            </a:extLst>
          </p:cNvPr>
          <p:cNvSpPr txBox="1"/>
          <p:nvPr/>
        </p:nvSpPr>
        <p:spPr>
          <a:xfrm>
            <a:off x="761459" y="4556987"/>
            <a:ext cx="1537600" cy="307777"/>
          </a:xfrm>
          <a:prstGeom prst="rect">
            <a:avLst/>
          </a:prstGeom>
          <a:noFill/>
        </p:spPr>
        <p:txBody>
          <a:bodyPr wrap="none" rtlCol="0">
            <a:spAutoFit/>
          </a:bodyPr>
          <a:lstStyle/>
          <a:p>
            <a:r>
              <a:rPr lang="en-US" b="1" dirty="0">
                <a:solidFill>
                  <a:schemeClr val="tx2"/>
                </a:solidFill>
              </a:rPr>
              <a:t>Sample rotation</a:t>
            </a:r>
          </a:p>
        </p:txBody>
      </p:sp>
      <p:pic>
        <p:nvPicPr>
          <p:cNvPr id="12" name="Picture 11">
            <a:extLst>
              <a:ext uri="{FF2B5EF4-FFF2-40B4-BE49-F238E27FC236}">
                <a16:creationId xmlns:a16="http://schemas.microsoft.com/office/drawing/2014/main" id="{54D477F6-64FF-804C-A0A1-25FED0D8075F}"/>
              </a:ext>
            </a:extLst>
          </p:cNvPr>
          <p:cNvPicPr>
            <a:picLocks noChangeAspect="1"/>
          </p:cNvPicPr>
          <p:nvPr/>
        </p:nvPicPr>
        <p:blipFill>
          <a:blip r:embed="rId4"/>
          <a:stretch>
            <a:fillRect/>
          </a:stretch>
        </p:blipFill>
        <p:spPr>
          <a:xfrm>
            <a:off x="2812713" y="2672025"/>
            <a:ext cx="3365157" cy="1733309"/>
          </a:xfrm>
          <a:prstGeom prst="rect">
            <a:avLst/>
          </a:prstGeom>
        </p:spPr>
      </p:pic>
      <p:sp>
        <p:nvSpPr>
          <p:cNvPr id="21" name="TextBox 20">
            <a:extLst>
              <a:ext uri="{FF2B5EF4-FFF2-40B4-BE49-F238E27FC236}">
                <a16:creationId xmlns:a16="http://schemas.microsoft.com/office/drawing/2014/main" id="{976B1722-88AE-A345-A7C6-DED8DDB85D9D}"/>
              </a:ext>
            </a:extLst>
          </p:cNvPr>
          <p:cNvSpPr txBox="1"/>
          <p:nvPr/>
        </p:nvSpPr>
        <p:spPr>
          <a:xfrm>
            <a:off x="3178075" y="4449265"/>
            <a:ext cx="2371162" cy="523220"/>
          </a:xfrm>
          <a:prstGeom prst="rect">
            <a:avLst/>
          </a:prstGeom>
          <a:noFill/>
        </p:spPr>
        <p:txBody>
          <a:bodyPr wrap="none" rtlCol="0">
            <a:spAutoFit/>
          </a:bodyPr>
          <a:lstStyle/>
          <a:p>
            <a:pPr algn="ctr"/>
            <a:r>
              <a:rPr lang="en-US" b="1" dirty="0">
                <a:solidFill>
                  <a:schemeClr val="tx2"/>
                </a:solidFill>
              </a:rPr>
              <a:t>Bidirectional illumination </a:t>
            </a:r>
          </a:p>
          <a:p>
            <a:pPr algn="ctr"/>
            <a:r>
              <a:rPr lang="en-US" b="1" dirty="0">
                <a:solidFill>
                  <a:schemeClr val="tx2"/>
                </a:solidFill>
              </a:rPr>
              <a:t>Multiview detection</a:t>
            </a:r>
          </a:p>
        </p:txBody>
      </p:sp>
      <p:sp>
        <p:nvSpPr>
          <p:cNvPr id="14" name="TextBox 13">
            <a:extLst>
              <a:ext uri="{FF2B5EF4-FFF2-40B4-BE49-F238E27FC236}">
                <a16:creationId xmlns:a16="http://schemas.microsoft.com/office/drawing/2014/main" id="{87CB2F38-B81A-374C-8120-989C7612FFFE}"/>
              </a:ext>
            </a:extLst>
          </p:cNvPr>
          <p:cNvSpPr txBox="1"/>
          <p:nvPr/>
        </p:nvSpPr>
        <p:spPr>
          <a:xfrm>
            <a:off x="127322" y="1686363"/>
            <a:ext cx="8704162" cy="400110"/>
          </a:xfrm>
          <a:prstGeom prst="rect">
            <a:avLst/>
          </a:prstGeom>
          <a:noFill/>
        </p:spPr>
        <p:txBody>
          <a:bodyPr wrap="square" rtlCol="0">
            <a:spAutoFit/>
          </a:bodyPr>
          <a:lstStyle/>
          <a:p>
            <a:pPr algn="ctr"/>
            <a:r>
              <a:rPr lang="en-US" sz="2000" dirty="0">
                <a:latin typeface="Franklin Gothic Book" panose="020B0503020102020204" pitchFamily="34" charset="0"/>
              </a:rPr>
              <a:t>Isotropic resolution possible, after registration and reconstruction</a:t>
            </a:r>
          </a:p>
        </p:txBody>
      </p:sp>
      <p:pic>
        <p:nvPicPr>
          <p:cNvPr id="23" name="Picture 22">
            <a:extLst>
              <a:ext uri="{FF2B5EF4-FFF2-40B4-BE49-F238E27FC236}">
                <a16:creationId xmlns:a16="http://schemas.microsoft.com/office/drawing/2014/main" id="{D53F9D5F-EA2B-794D-BF8A-0CF519765AA8}"/>
              </a:ext>
            </a:extLst>
          </p:cNvPr>
          <p:cNvPicPr>
            <a:picLocks noChangeAspect="1"/>
          </p:cNvPicPr>
          <p:nvPr/>
        </p:nvPicPr>
        <p:blipFill>
          <a:blip r:embed="rId5"/>
          <a:stretch>
            <a:fillRect/>
          </a:stretch>
        </p:blipFill>
        <p:spPr>
          <a:xfrm>
            <a:off x="6829455" y="2672026"/>
            <a:ext cx="2072920" cy="1884961"/>
          </a:xfrm>
          <a:prstGeom prst="rect">
            <a:avLst/>
          </a:prstGeom>
        </p:spPr>
      </p:pic>
    </p:spTree>
    <p:extLst>
      <p:ext uri="{BB962C8B-B14F-4D97-AF65-F5344CB8AC3E}">
        <p14:creationId xmlns:p14="http://schemas.microsoft.com/office/powerpoint/2010/main" val="3399267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19" y="308952"/>
            <a:ext cx="8287474" cy="1059456"/>
          </a:xfrm>
        </p:spPr>
        <p:txBody>
          <a:bodyPr>
            <a:normAutofit fontScale="90000"/>
          </a:bodyPr>
          <a:lstStyle/>
          <a:p>
            <a:r>
              <a:rPr lang="en-US" dirty="0"/>
              <a:t>Optimizing LSFM: Scanned illumination and line detection</a:t>
            </a:r>
          </a:p>
        </p:txBody>
      </p:sp>
      <p:sp>
        <p:nvSpPr>
          <p:cNvPr id="16" name="TextBox 15">
            <a:extLst>
              <a:ext uri="{FF2B5EF4-FFF2-40B4-BE49-F238E27FC236}">
                <a16:creationId xmlns:a16="http://schemas.microsoft.com/office/drawing/2014/main" id="{CF3EDD75-B5C5-A54A-9C5A-D51EC92F77FA}"/>
              </a:ext>
            </a:extLst>
          </p:cNvPr>
          <p:cNvSpPr txBox="1"/>
          <p:nvPr/>
        </p:nvSpPr>
        <p:spPr>
          <a:xfrm>
            <a:off x="8098521" y="4880958"/>
            <a:ext cx="1045479" cy="276999"/>
          </a:xfrm>
          <a:prstGeom prst="rect">
            <a:avLst/>
          </a:prstGeom>
          <a:noFill/>
        </p:spPr>
        <p:txBody>
          <a:bodyPr wrap="none" rtlCol="0">
            <a:spAutoFit/>
          </a:bodyPr>
          <a:lstStyle/>
          <a:p>
            <a:pPr algn="r"/>
            <a:r>
              <a:rPr lang="en-US" sz="1200" dirty="0" err="1">
                <a:solidFill>
                  <a:schemeClr val="tx1"/>
                </a:solidFill>
              </a:rPr>
              <a:t>Zagato</a:t>
            </a:r>
            <a:r>
              <a:rPr lang="en-US" sz="1200" dirty="0">
                <a:solidFill>
                  <a:schemeClr val="tx1"/>
                </a:solidFill>
              </a:rPr>
              <a:t> 2018</a:t>
            </a:r>
          </a:p>
        </p:txBody>
      </p:sp>
      <p:sp>
        <p:nvSpPr>
          <p:cNvPr id="19" name="TextBox 18">
            <a:extLst>
              <a:ext uri="{FF2B5EF4-FFF2-40B4-BE49-F238E27FC236}">
                <a16:creationId xmlns:a16="http://schemas.microsoft.com/office/drawing/2014/main" id="{B580D2F2-9418-A44C-A81F-653A9DCA4B7E}"/>
              </a:ext>
            </a:extLst>
          </p:cNvPr>
          <p:cNvSpPr txBox="1"/>
          <p:nvPr/>
        </p:nvSpPr>
        <p:spPr>
          <a:xfrm>
            <a:off x="6428033" y="4010955"/>
            <a:ext cx="184731" cy="276999"/>
          </a:xfrm>
          <a:prstGeom prst="rect">
            <a:avLst/>
          </a:prstGeom>
          <a:noFill/>
        </p:spPr>
        <p:txBody>
          <a:bodyPr wrap="none" rtlCol="0">
            <a:spAutoFit/>
          </a:bodyPr>
          <a:lstStyle/>
          <a:p>
            <a:endParaRPr lang="en-US" sz="1200" dirty="0">
              <a:latin typeface="+mn-lt"/>
            </a:endParaRPr>
          </a:p>
        </p:txBody>
      </p:sp>
      <p:sp>
        <p:nvSpPr>
          <p:cNvPr id="14" name="TextBox 13">
            <a:extLst>
              <a:ext uri="{FF2B5EF4-FFF2-40B4-BE49-F238E27FC236}">
                <a16:creationId xmlns:a16="http://schemas.microsoft.com/office/drawing/2014/main" id="{87CB2F38-B81A-374C-8120-989C7612FFFE}"/>
              </a:ext>
            </a:extLst>
          </p:cNvPr>
          <p:cNvSpPr txBox="1"/>
          <p:nvPr/>
        </p:nvSpPr>
        <p:spPr>
          <a:xfrm>
            <a:off x="5231832" y="2094512"/>
            <a:ext cx="3632249"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Franklin Gothic Book" panose="020B0503020102020204" pitchFamily="34" charset="0"/>
              </a:rPr>
              <a:t>FOV wider, more uniform</a:t>
            </a:r>
          </a:p>
          <a:p>
            <a:pPr marL="342900" indent="-342900">
              <a:buFont typeface="Arial" panose="020B0604020202020204" pitchFamily="34" charset="0"/>
              <a:buChar char="•"/>
            </a:pPr>
            <a:r>
              <a:rPr lang="en-US" sz="2000" dirty="0">
                <a:latin typeface="Franklin Gothic Book" panose="020B0503020102020204" pitchFamily="34" charset="0"/>
              </a:rPr>
              <a:t>Less scattering</a:t>
            </a:r>
          </a:p>
          <a:p>
            <a:pPr marL="342900" indent="-342900">
              <a:buFont typeface="Arial" panose="020B0604020202020204" pitchFamily="34" charset="0"/>
              <a:buChar char="•"/>
            </a:pPr>
            <a:endParaRPr lang="en-US" sz="2000" dirty="0">
              <a:latin typeface="Franklin Gothic Book" panose="020B0503020102020204" pitchFamily="34" charset="0"/>
            </a:endParaRPr>
          </a:p>
          <a:p>
            <a:pPr marL="342900" indent="-342900">
              <a:buFont typeface="Arial" panose="020B0604020202020204" pitchFamily="34" charset="0"/>
              <a:buChar char="•"/>
            </a:pPr>
            <a:r>
              <a:rPr lang="en-US" sz="2000" dirty="0">
                <a:latin typeface="Franklin Gothic Book" panose="020B0503020102020204" pitchFamily="34" charset="0"/>
              </a:rPr>
              <a:t>Higher laser intensity</a:t>
            </a:r>
          </a:p>
          <a:p>
            <a:pPr marL="342900" indent="-342900">
              <a:buFont typeface="Arial" panose="020B0604020202020204" pitchFamily="34" charset="0"/>
              <a:buChar char="•"/>
            </a:pPr>
            <a:r>
              <a:rPr lang="en-US" sz="2000" dirty="0">
                <a:latin typeface="Franklin Gothic Book" panose="020B0503020102020204" pitchFamily="34" charset="0"/>
              </a:rPr>
              <a:t>Slower</a:t>
            </a:r>
          </a:p>
          <a:p>
            <a:pPr marL="342900" indent="-342900">
              <a:buFont typeface="Arial" panose="020B0604020202020204" pitchFamily="34" charset="0"/>
              <a:buChar char="•"/>
            </a:pPr>
            <a:endParaRPr lang="en-US" sz="2000" dirty="0">
              <a:latin typeface="Franklin Gothic Book" panose="020B0503020102020204" pitchFamily="34" charset="0"/>
            </a:endParaRPr>
          </a:p>
        </p:txBody>
      </p:sp>
      <p:sp>
        <p:nvSpPr>
          <p:cNvPr id="6" name="TextBox 5">
            <a:extLst>
              <a:ext uri="{FF2B5EF4-FFF2-40B4-BE49-F238E27FC236}">
                <a16:creationId xmlns:a16="http://schemas.microsoft.com/office/drawing/2014/main" id="{301D2A0D-89F0-F244-8853-467F659123FF}"/>
              </a:ext>
            </a:extLst>
          </p:cNvPr>
          <p:cNvSpPr txBox="1"/>
          <p:nvPr/>
        </p:nvSpPr>
        <p:spPr>
          <a:xfrm>
            <a:off x="219919" y="4010955"/>
            <a:ext cx="3575018" cy="954107"/>
          </a:xfrm>
          <a:prstGeom prst="rect">
            <a:avLst/>
          </a:prstGeom>
          <a:noFill/>
        </p:spPr>
        <p:txBody>
          <a:bodyPr wrap="none" rtlCol="0">
            <a:spAutoFit/>
          </a:bodyPr>
          <a:lstStyle/>
          <a:p>
            <a:r>
              <a:rPr lang="en-US" b="1" dirty="0">
                <a:solidFill>
                  <a:schemeClr val="tx2"/>
                </a:solidFill>
                <a:latin typeface="Franklin Gothic Book" panose="020B0503020102020204" pitchFamily="34" charset="0"/>
              </a:rPr>
              <a:t>Line sweeps across sample: virtual sheet</a:t>
            </a:r>
          </a:p>
          <a:p>
            <a:r>
              <a:rPr lang="en-US" b="1" dirty="0">
                <a:solidFill>
                  <a:schemeClr val="tx2"/>
                </a:solidFill>
                <a:latin typeface="Franklin Gothic Book" panose="020B0503020102020204" pitchFamily="34" charset="0"/>
              </a:rPr>
              <a:t>Detection: line by line on CMOS/CCD</a:t>
            </a:r>
          </a:p>
          <a:p>
            <a:endParaRPr lang="en-US" b="1" dirty="0">
              <a:solidFill>
                <a:schemeClr val="tx2"/>
              </a:solidFill>
              <a:latin typeface="Franklin Gothic Book" panose="020B0503020102020204" pitchFamily="34" charset="0"/>
            </a:endParaRPr>
          </a:p>
          <a:p>
            <a:r>
              <a:rPr lang="en-US" b="1" dirty="0">
                <a:solidFill>
                  <a:schemeClr val="tx2"/>
                </a:solidFill>
                <a:latin typeface="Franklin Gothic Book" panose="020B0503020102020204" pitchFamily="34" charset="0"/>
              </a:rPr>
              <a:t>Can be combined with confocal slit detection</a:t>
            </a:r>
          </a:p>
        </p:txBody>
      </p:sp>
      <p:pic>
        <p:nvPicPr>
          <p:cNvPr id="1025" name="Picture 1" descr="page3image4568">
            <a:extLst>
              <a:ext uri="{FF2B5EF4-FFF2-40B4-BE49-F238E27FC236}">
                <a16:creationId xmlns:a16="http://schemas.microsoft.com/office/drawing/2014/main" id="{3D97C750-834F-5647-9F5C-E9122F9776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651" r="2041" b="24750"/>
          <a:stretch/>
        </p:blipFill>
        <p:spPr bwMode="auto">
          <a:xfrm>
            <a:off x="219919" y="1856122"/>
            <a:ext cx="4516016" cy="180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24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D587-E904-9E4C-8209-79AF70102C35}"/>
              </a:ext>
            </a:extLst>
          </p:cNvPr>
          <p:cNvSpPr>
            <a:spLocks noGrp="1"/>
          </p:cNvSpPr>
          <p:nvPr>
            <p:ph type="title"/>
          </p:nvPr>
        </p:nvSpPr>
        <p:spPr/>
        <p:txBody>
          <a:bodyPr>
            <a:normAutofit fontScale="90000"/>
          </a:bodyPr>
          <a:lstStyle/>
          <a:p>
            <a:r>
              <a:rPr lang="en-US" dirty="0"/>
              <a:t>Summary of trade-offs in light-sheet imaging</a:t>
            </a:r>
          </a:p>
        </p:txBody>
      </p:sp>
      <p:sp>
        <p:nvSpPr>
          <p:cNvPr id="3" name="Content Placeholder 2">
            <a:extLst>
              <a:ext uri="{FF2B5EF4-FFF2-40B4-BE49-F238E27FC236}">
                <a16:creationId xmlns:a16="http://schemas.microsoft.com/office/drawing/2014/main" id="{13EF19F2-8727-0A40-A719-9E48BEA2BEC9}"/>
              </a:ext>
            </a:extLst>
          </p:cNvPr>
          <p:cNvSpPr>
            <a:spLocks noGrp="1"/>
          </p:cNvSpPr>
          <p:nvPr>
            <p:ph idx="1"/>
          </p:nvPr>
        </p:nvSpPr>
        <p:spPr>
          <a:xfrm>
            <a:off x="468138" y="1357130"/>
            <a:ext cx="4859001" cy="3786369"/>
          </a:xfrm>
        </p:spPr>
        <p:txBody>
          <a:bodyPr>
            <a:normAutofit fontScale="92500" lnSpcReduction="10000"/>
          </a:bodyPr>
          <a:lstStyle/>
          <a:p>
            <a:pPr marL="0" indent="0">
              <a:buNone/>
            </a:pPr>
            <a:r>
              <a:rPr lang="en-US" sz="1600" dirty="0"/>
              <a:t>Constraints on spatial resolution</a:t>
            </a:r>
          </a:p>
          <a:p>
            <a:r>
              <a:rPr lang="en-US" sz="1600" dirty="0"/>
              <a:t>Field of view</a:t>
            </a:r>
          </a:p>
          <a:p>
            <a:r>
              <a:rPr lang="en-US" sz="1600" dirty="0"/>
              <a:t>Sample size</a:t>
            </a:r>
          </a:p>
          <a:p>
            <a:r>
              <a:rPr lang="en-US" sz="1600" dirty="0"/>
              <a:t>Lens shape</a:t>
            </a:r>
          </a:p>
          <a:p>
            <a:endParaRPr lang="en-US" sz="1600" dirty="0"/>
          </a:p>
          <a:p>
            <a:pPr marL="0" indent="0">
              <a:buNone/>
            </a:pPr>
            <a:r>
              <a:rPr lang="en-US" sz="1600" dirty="0"/>
              <a:t>Constraints on sample mounting</a:t>
            </a:r>
          </a:p>
          <a:p>
            <a:r>
              <a:rPr lang="en-US" sz="1600" dirty="0"/>
              <a:t>Transparency from at least 2 sides</a:t>
            </a:r>
          </a:p>
          <a:p>
            <a:r>
              <a:rPr lang="en-US" sz="1600" dirty="0"/>
              <a:t>(Rotation)</a:t>
            </a:r>
          </a:p>
          <a:p>
            <a:pPr marL="0" indent="0">
              <a:buNone/>
            </a:pPr>
            <a:endParaRPr lang="en-US" sz="1600" dirty="0"/>
          </a:p>
          <a:p>
            <a:pPr marL="0" indent="0">
              <a:buNone/>
            </a:pPr>
            <a:r>
              <a:rPr lang="en-US" sz="1600" dirty="0"/>
              <a:t>Constraints on time resolution</a:t>
            </a:r>
          </a:p>
          <a:p>
            <a:r>
              <a:rPr lang="en-US" sz="1600" dirty="0"/>
              <a:t>Sample rotation </a:t>
            </a:r>
          </a:p>
          <a:p>
            <a:r>
              <a:rPr lang="en-US" sz="1600" dirty="0"/>
              <a:t>Number of z sections needed</a:t>
            </a:r>
          </a:p>
          <a:p>
            <a:r>
              <a:rPr lang="en-US" sz="1600" dirty="0"/>
              <a:t>Scanned vs. plane illumination</a:t>
            </a:r>
          </a:p>
          <a:p>
            <a:r>
              <a:rPr lang="en-US" sz="1600" dirty="0"/>
              <a:t>Photodamage</a:t>
            </a:r>
          </a:p>
        </p:txBody>
      </p:sp>
      <p:grpSp>
        <p:nvGrpSpPr>
          <p:cNvPr id="9" name="Group 8">
            <a:extLst>
              <a:ext uri="{FF2B5EF4-FFF2-40B4-BE49-F238E27FC236}">
                <a16:creationId xmlns:a16="http://schemas.microsoft.com/office/drawing/2014/main" id="{50E3EC4C-AD0C-B14C-84AA-57120900172E}"/>
              </a:ext>
            </a:extLst>
          </p:cNvPr>
          <p:cNvGrpSpPr/>
          <p:nvPr/>
        </p:nvGrpSpPr>
        <p:grpSpPr>
          <a:xfrm>
            <a:off x="5270319" y="1791172"/>
            <a:ext cx="2718659" cy="1929135"/>
            <a:chOff x="5270317" y="1791172"/>
            <a:chExt cx="3784551" cy="2685482"/>
          </a:xfrm>
        </p:grpSpPr>
        <p:sp>
          <p:nvSpPr>
            <p:cNvPr id="4" name="Isosceles Triangle 3">
              <a:extLst>
                <a:ext uri="{FF2B5EF4-FFF2-40B4-BE49-F238E27FC236}">
                  <a16:creationId xmlns:a16="http://schemas.microsoft.com/office/drawing/2014/main" id="{C3D45685-F97E-744E-88F8-A9AFF9346E38}"/>
                </a:ext>
              </a:extLst>
            </p:cNvPr>
            <p:cNvSpPr/>
            <p:nvPr/>
          </p:nvSpPr>
          <p:spPr>
            <a:xfrm>
              <a:off x="5849544" y="2191282"/>
              <a:ext cx="2273167" cy="1814083"/>
            </a:xfrm>
            <a:prstGeom prst="triangle">
              <a:avLst/>
            </a:prstGeom>
            <a:solidFill>
              <a:schemeClr val="accent1">
                <a:lumMod val="20000"/>
                <a:lumOff val="80000"/>
              </a:schemeClr>
            </a:solidFill>
            <a:ln w="38100" cmpd="sng"/>
          </p:spPr>
          <p:style>
            <a:lnRef idx="1">
              <a:schemeClr val="accent1"/>
            </a:lnRef>
            <a:fillRef idx="3">
              <a:schemeClr val="accent1"/>
            </a:fillRef>
            <a:effectRef idx="2">
              <a:schemeClr val="accent1"/>
            </a:effectRef>
            <a:fontRef idx="minor">
              <a:schemeClr val="lt1"/>
            </a:fontRef>
          </p:style>
          <p:txBody>
            <a:bodyPr rtlCol="0" anchor="t" anchorCtr="0"/>
            <a:lstStyle/>
            <a:p>
              <a:pPr lvl="0" algn="ctr"/>
              <a:endParaRPr lang="en-US" sz="1600" dirty="0">
                <a:solidFill>
                  <a:schemeClr val="accent5"/>
                </a:solidFill>
                <a:latin typeface="Franklin Gothic Medium" panose="020B0603020102020204" pitchFamily="34" charset="0"/>
              </a:endParaRPr>
            </a:p>
          </p:txBody>
        </p:sp>
        <p:sp>
          <p:nvSpPr>
            <p:cNvPr id="5" name="TextBox 4">
              <a:extLst>
                <a:ext uri="{FF2B5EF4-FFF2-40B4-BE49-F238E27FC236}">
                  <a16:creationId xmlns:a16="http://schemas.microsoft.com/office/drawing/2014/main" id="{135D5F83-132A-B94E-B272-93B26807539A}"/>
                </a:ext>
              </a:extLst>
            </p:cNvPr>
            <p:cNvSpPr txBox="1"/>
            <p:nvPr/>
          </p:nvSpPr>
          <p:spPr>
            <a:xfrm>
              <a:off x="6331973" y="1791172"/>
              <a:ext cx="1602653" cy="471289"/>
            </a:xfrm>
            <a:prstGeom prst="rect">
              <a:avLst/>
            </a:prstGeom>
            <a:noFill/>
          </p:spPr>
          <p:txBody>
            <a:bodyPr wrap="none" rtlCol="0">
              <a:spAutoFit/>
            </a:bodyPr>
            <a:lstStyle/>
            <a:p>
              <a:r>
                <a:rPr lang="en-US" sz="1600" dirty="0">
                  <a:solidFill>
                    <a:schemeClr val="accent5"/>
                  </a:solidFill>
                  <a:latin typeface="Franklin Gothic Medium" panose="020B0603020102020204" pitchFamily="34" charset="0"/>
                </a:rPr>
                <a:t>Resolution</a:t>
              </a:r>
            </a:p>
          </p:txBody>
        </p:sp>
        <p:sp>
          <p:nvSpPr>
            <p:cNvPr id="6" name="TextBox 5">
              <a:extLst>
                <a:ext uri="{FF2B5EF4-FFF2-40B4-BE49-F238E27FC236}">
                  <a16:creationId xmlns:a16="http://schemas.microsoft.com/office/drawing/2014/main" id="{8371E9AF-9E86-E348-84F0-211F71AA5E25}"/>
                </a:ext>
              </a:extLst>
            </p:cNvPr>
            <p:cNvSpPr txBox="1"/>
            <p:nvPr/>
          </p:nvSpPr>
          <p:spPr>
            <a:xfrm>
              <a:off x="5270317" y="4005365"/>
              <a:ext cx="1026929" cy="471289"/>
            </a:xfrm>
            <a:prstGeom prst="rect">
              <a:avLst/>
            </a:prstGeom>
            <a:noFill/>
          </p:spPr>
          <p:txBody>
            <a:bodyPr wrap="none" rtlCol="0">
              <a:spAutoFit/>
            </a:bodyPr>
            <a:lstStyle/>
            <a:p>
              <a:r>
                <a:rPr lang="en-US" sz="1600" dirty="0">
                  <a:solidFill>
                    <a:schemeClr val="accent5"/>
                  </a:solidFill>
                  <a:latin typeface="Franklin Gothic Medium" panose="020B0603020102020204" pitchFamily="34" charset="0"/>
                </a:rPr>
                <a:t>Speed</a:t>
              </a:r>
            </a:p>
          </p:txBody>
        </p:sp>
        <p:sp>
          <p:nvSpPr>
            <p:cNvPr id="7" name="TextBox 6">
              <a:extLst>
                <a:ext uri="{FF2B5EF4-FFF2-40B4-BE49-F238E27FC236}">
                  <a16:creationId xmlns:a16="http://schemas.microsoft.com/office/drawing/2014/main" id="{6B7AC86B-D808-C643-A35C-E755CC88ACC7}"/>
                </a:ext>
              </a:extLst>
            </p:cNvPr>
            <p:cNvSpPr txBox="1"/>
            <p:nvPr/>
          </p:nvSpPr>
          <p:spPr>
            <a:xfrm>
              <a:off x="7514696" y="4005365"/>
              <a:ext cx="1540172" cy="471289"/>
            </a:xfrm>
            <a:prstGeom prst="rect">
              <a:avLst/>
            </a:prstGeom>
            <a:noFill/>
          </p:spPr>
          <p:txBody>
            <a:bodyPr wrap="none" rtlCol="0">
              <a:spAutoFit/>
            </a:bodyPr>
            <a:lstStyle/>
            <a:p>
              <a:r>
                <a:rPr lang="en-US" sz="1600" dirty="0">
                  <a:solidFill>
                    <a:schemeClr val="accent5"/>
                  </a:solidFill>
                  <a:latin typeface="Franklin Gothic Medium" panose="020B0603020102020204" pitchFamily="34" charset="0"/>
                </a:rPr>
                <a:t>Sensitivity</a:t>
              </a:r>
            </a:p>
          </p:txBody>
        </p:sp>
        <p:sp>
          <p:nvSpPr>
            <p:cNvPr id="8" name="Quad Arrow 7">
              <a:extLst>
                <a:ext uri="{FF2B5EF4-FFF2-40B4-BE49-F238E27FC236}">
                  <a16:creationId xmlns:a16="http://schemas.microsoft.com/office/drawing/2014/main" id="{3BB7AA93-5BE5-094E-BA98-62A45F5A4A39}"/>
                </a:ext>
              </a:extLst>
            </p:cNvPr>
            <p:cNvSpPr/>
            <p:nvPr/>
          </p:nvSpPr>
          <p:spPr>
            <a:xfrm>
              <a:off x="6532663" y="2824426"/>
              <a:ext cx="836867" cy="974616"/>
            </a:xfrm>
            <a:prstGeom prst="quadArrow">
              <a:avLst>
                <a:gd name="adj1" fmla="val 10735"/>
                <a:gd name="adj2" fmla="val 22500"/>
                <a:gd name="adj3" fmla="val 2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accent5"/>
                </a:solidFill>
                <a:latin typeface="Franklin Gothic Medium" panose="020B0603020102020204" pitchFamily="34" charset="0"/>
              </a:endParaRPr>
            </a:p>
          </p:txBody>
        </p:sp>
      </p:grpSp>
    </p:spTree>
    <p:extLst>
      <p:ext uri="{BB962C8B-B14F-4D97-AF65-F5344CB8AC3E}">
        <p14:creationId xmlns:p14="http://schemas.microsoft.com/office/powerpoint/2010/main" val="4202051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D992F9-1937-434D-8808-A53E938B9EBE}"/>
              </a:ext>
            </a:extLst>
          </p:cNvPr>
          <p:cNvSpPr>
            <a:spLocks noGrp="1"/>
          </p:cNvSpPr>
          <p:nvPr>
            <p:ph type="title"/>
          </p:nvPr>
        </p:nvSpPr>
        <p:spPr/>
        <p:txBody>
          <a:bodyPr/>
          <a:lstStyle/>
          <a:p>
            <a:r>
              <a:rPr lang="en-US" dirty="0"/>
              <a:t>Commercial light-sheet systems</a:t>
            </a:r>
          </a:p>
        </p:txBody>
      </p:sp>
      <p:sp>
        <p:nvSpPr>
          <p:cNvPr id="5" name="Content Placeholder 4">
            <a:extLst>
              <a:ext uri="{FF2B5EF4-FFF2-40B4-BE49-F238E27FC236}">
                <a16:creationId xmlns:a16="http://schemas.microsoft.com/office/drawing/2014/main" id="{FCFE26F6-CD02-3A4D-9A71-493894589330}"/>
              </a:ext>
            </a:extLst>
          </p:cNvPr>
          <p:cNvSpPr>
            <a:spLocks noGrp="1"/>
          </p:cNvSpPr>
          <p:nvPr>
            <p:ph idx="1"/>
          </p:nvPr>
        </p:nvSpPr>
        <p:spPr>
          <a:xfrm>
            <a:off x="457200" y="1200150"/>
            <a:ext cx="8070980" cy="1711001"/>
          </a:xfrm>
        </p:spPr>
        <p:txBody>
          <a:bodyPr>
            <a:normAutofit/>
          </a:bodyPr>
          <a:lstStyle/>
          <a:p>
            <a:pPr marL="457200" indent="-457200">
              <a:buFont typeface="+mj-lt"/>
              <a:buAutoNum type="arabicPeriod"/>
            </a:pPr>
            <a:endParaRPr lang="en-US" sz="1800" dirty="0"/>
          </a:p>
          <a:p>
            <a:pPr marL="457200" indent="-457200">
              <a:buFont typeface="+mj-lt"/>
              <a:buAutoNum type="arabicPeriod"/>
            </a:pPr>
            <a:endParaRPr lang="en-US" sz="1800" dirty="0"/>
          </a:p>
          <a:p>
            <a:endParaRPr lang="en-US" sz="1800" dirty="0"/>
          </a:p>
        </p:txBody>
      </p:sp>
      <p:sp>
        <p:nvSpPr>
          <p:cNvPr id="10" name="Rectangle 9">
            <a:extLst>
              <a:ext uri="{FF2B5EF4-FFF2-40B4-BE49-F238E27FC236}">
                <a16:creationId xmlns:a16="http://schemas.microsoft.com/office/drawing/2014/main" id="{FE1162EF-7027-DB40-9C45-FD072E354FA4}"/>
              </a:ext>
            </a:extLst>
          </p:cNvPr>
          <p:cNvSpPr/>
          <p:nvPr/>
        </p:nvSpPr>
        <p:spPr>
          <a:xfrm>
            <a:off x="7147932" y="4835723"/>
            <a:ext cx="1965971" cy="276999"/>
          </a:xfrm>
          <a:prstGeom prst="rect">
            <a:avLst/>
          </a:prstGeom>
        </p:spPr>
        <p:txBody>
          <a:bodyPr wrap="square">
            <a:spAutoFit/>
          </a:bodyPr>
          <a:lstStyle/>
          <a:p>
            <a:pPr algn="r"/>
            <a:r>
              <a:rPr lang="en-US" sz="1200" dirty="0" err="1">
                <a:solidFill>
                  <a:schemeClr val="tx1"/>
                </a:solidFill>
                <a:latin typeface="+mn-lt"/>
              </a:rPr>
              <a:t>Zagato</a:t>
            </a:r>
            <a:r>
              <a:rPr lang="en-US" sz="1200" dirty="0">
                <a:solidFill>
                  <a:schemeClr val="tx1"/>
                </a:solidFill>
                <a:latin typeface="+mn-lt"/>
              </a:rPr>
              <a:t> 2018</a:t>
            </a:r>
          </a:p>
        </p:txBody>
      </p:sp>
      <p:pic>
        <p:nvPicPr>
          <p:cNvPr id="7" name="Picture 6">
            <a:extLst>
              <a:ext uri="{FF2B5EF4-FFF2-40B4-BE49-F238E27FC236}">
                <a16:creationId xmlns:a16="http://schemas.microsoft.com/office/drawing/2014/main" id="{302F793E-EBCC-3F45-AB0E-5F591D11BC76}"/>
              </a:ext>
            </a:extLst>
          </p:cNvPr>
          <p:cNvPicPr>
            <a:picLocks noChangeAspect="1"/>
          </p:cNvPicPr>
          <p:nvPr/>
        </p:nvPicPr>
        <p:blipFill rotWithShape="1">
          <a:blip r:embed="rId3"/>
          <a:srcRect t="4125"/>
          <a:stretch/>
        </p:blipFill>
        <p:spPr>
          <a:xfrm>
            <a:off x="1124339" y="1461100"/>
            <a:ext cx="6736702" cy="3212943"/>
          </a:xfrm>
          <a:prstGeom prst="rect">
            <a:avLst/>
          </a:prstGeom>
        </p:spPr>
      </p:pic>
      <p:sp>
        <p:nvSpPr>
          <p:cNvPr id="16" name="TextBox 15">
            <a:extLst>
              <a:ext uri="{FF2B5EF4-FFF2-40B4-BE49-F238E27FC236}">
                <a16:creationId xmlns:a16="http://schemas.microsoft.com/office/drawing/2014/main" id="{31AF9AB1-D110-964C-8D07-63944555962D}"/>
              </a:ext>
            </a:extLst>
          </p:cNvPr>
          <p:cNvSpPr txBox="1"/>
          <p:nvPr/>
        </p:nvSpPr>
        <p:spPr>
          <a:xfrm>
            <a:off x="7861041" y="1892794"/>
            <a:ext cx="1171643" cy="523220"/>
          </a:xfrm>
          <a:prstGeom prst="rect">
            <a:avLst/>
          </a:prstGeom>
          <a:noFill/>
        </p:spPr>
        <p:txBody>
          <a:bodyPr wrap="square" rtlCol="0">
            <a:spAutoFit/>
          </a:bodyPr>
          <a:lstStyle/>
          <a:p>
            <a:r>
              <a:rPr lang="en-US" dirty="0">
                <a:solidFill>
                  <a:schemeClr val="tx2"/>
                </a:solidFill>
                <a:latin typeface="Franklin Gothic Book" panose="020B0503020102020204" pitchFamily="34" charset="0"/>
              </a:rPr>
              <a:t>Zuckerman, Rockefeller</a:t>
            </a:r>
          </a:p>
        </p:txBody>
      </p:sp>
      <p:sp>
        <p:nvSpPr>
          <p:cNvPr id="20" name="TextBox 19">
            <a:extLst>
              <a:ext uri="{FF2B5EF4-FFF2-40B4-BE49-F238E27FC236}">
                <a16:creationId xmlns:a16="http://schemas.microsoft.com/office/drawing/2014/main" id="{4EFDD2B1-2E7E-E844-B784-8D441E4496EC}"/>
              </a:ext>
            </a:extLst>
          </p:cNvPr>
          <p:cNvSpPr txBox="1"/>
          <p:nvPr/>
        </p:nvSpPr>
        <p:spPr>
          <a:xfrm>
            <a:off x="204948" y="1892794"/>
            <a:ext cx="1171643" cy="307777"/>
          </a:xfrm>
          <a:prstGeom prst="rect">
            <a:avLst/>
          </a:prstGeom>
          <a:noFill/>
        </p:spPr>
        <p:txBody>
          <a:bodyPr wrap="square" rtlCol="0">
            <a:spAutoFit/>
          </a:bodyPr>
          <a:lstStyle/>
          <a:p>
            <a:r>
              <a:rPr lang="en-US" dirty="0">
                <a:solidFill>
                  <a:schemeClr val="tx2"/>
                </a:solidFill>
                <a:latin typeface="Franklin Gothic Book" panose="020B0503020102020204" pitchFamily="34" charset="0"/>
              </a:rPr>
              <a:t>Princeton</a:t>
            </a:r>
          </a:p>
        </p:txBody>
      </p:sp>
      <p:sp>
        <p:nvSpPr>
          <p:cNvPr id="17" name="Rectangle 16">
            <a:extLst>
              <a:ext uri="{FF2B5EF4-FFF2-40B4-BE49-F238E27FC236}">
                <a16:creationId xmlns:a16="http://schemas.microsoft.com/office/drawing/2014/main" id="{72FE476D-4E23-074B-81AD-AB674413EA09}"/>
              </a:ext>
            </a:extLst>
          </p:cNvPr>
          <p:cNvSpPr/>
          <p:nvPr/>
        </p:nvSpPr>
        <p:spPr>
          <a:xfrm>
            <a:off x="1124339" y="1143000"/>
            <a:ext cx="2906485" cy="1768151"/>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2E218D5-956E-824F-AAE1-9CD20F5D52E3}"/>
              </a:ext>
            </a:extLst>
          </p:cNvPr>
          <p:cNvSpPr/>
          <p:nvPr/>
        </p:nvSpPr>
        <p:spPr>
          <a:xfrm>
            <a:off x="5606142" y="1295400"/>
            <a:ext cx="2254900" cy="177217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84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D992F9-1937-434D-8808-A53E938B9EBE}"/>
              </a:ext>
            </a:extLst>
          </p:cNvPr>
          <p:cNvSpPr>
            <a:spLocks noGrp="1"/>
          </p:cNvSpPr>
          <p:nvPr>
            <p:ph type="title"/>
          </p:nvPr>
        </p:nvSpPr>
        <p:spPr/>
        <p:txBody>
          <a:bodyPr/>
          <a:lstStyle/>
          <a:p>
            <a:r>
              <a:rPr lang="en-US" dirty="0"/>
              <a:t>Commercial light-sheet systems</a:t>
            </a:r>
          </a:p>
        </p:txBody>
      </p:sp>
      <p:sp>
        <p:nvSpPr>
          <p:cNvPr id="5" name="Content Placeholder 4">
            <a:extLst>
              <a:ext uri="{FF2B5EF4-FFF2-40B4-BE49-F238E27FC236}">
                <a16:creationId xmlns:a16="http://schemas.microsoft.com/office/drawing/2014/main" id="{FCFE26F6-CD02-3A4D-9A71-493894589330}"/>
              </a:ext>
            </a:extLst>
          </p:cNvPr>
          <p:cNvSpPr>
            <a:spLocks noGrp="1"/>
          </p:cNvSpPr>
          <p:nvPr>
            <p:ph idx="1"/>
          </p:nvPr>
        </p:nvSpPr>
        <p:spPr>
          <a:xfrm>
            <a:off x="457200" y="1200150"/>
            <a:ext cx="8070980" cy="1711001"/>
          </a:xfrm>
        </p:spPr>
        <p:txBody>
          <a:bodyPr>
            <a:normAutofit/>
          </a:bodyPr>
          <a:lstStyle/>
          <a:p>
            <a:pPr marL="0" indent="0">
              <a:buNone/>
            </a:pPr>
            <a:endParaRPr lang="en-US" sz="1800" dirty="0"/>
          </a:p>
          <a:p>
            <a:pPr marL="457200" indent="-457200">
              <a:buFont typeface="+mj-lt"/>
              <a:buAutoNum type="arabicPeriod"/>
            </a:pPr>
            <a:endParaRPr lang="en-US" sz="1800" dirty="0"/>
          </a:p>
          <a:p>
            <a:endParaRPr lang="en-US" sz="1800" dirty="0"/>
          </a:p>
        </p:txBody>
      </p:sp>
      <p:sp>
        <p:nvSpPr>
          <p:cNvPr id="10" name="Rectangle 9">
            <a:extLst>
              <a:ext uri="{FF2B5EF4-FFF2-40B4-BE49-F238E27FC236}">
                <a16:creationId xmlns:a16="http://schemas.microsoft.com/office/drawing/2014/main" id="{FE1162EF-7027-DB40-9C45-FD072E354FA4}"/>
              </a:ext>
            </a:extLst>
          </p:cNvPr>
          <p:cNvSpPr/>
          <p:nvPr/>
        </p:nvSpPr>
        <p:spPr>
          <a:xfrm>
            <a:off x="7147932" y="4835723"/>
            <a:ext cx="1965971" cy="276999"/>
          </a:xfrm>
          <a:prstGeom prst="rect">
            <a:avLst/>
          </a:prstGeom>
        </p:spPr>
        <p:txBody>
          <a:bodyPr wrap="square">
            <a:spAutoFit/>
          </a:bodyPr>
          <a:lstStyle/>
          <a:p>
            <a:pPr algn="r"/>
            <a:r>
              <a:rPr lang="en-US" sz="1200" dirty="0" err="1">
                <a:solidFill>
                  <a:schemeClr val="tx1"/>
                </a:solidFill>
                <a:latin typeface="+mn-lt"/>
              </a:rPr>
              <a:t>Zagato</a:t>
            </a:r>
            <a:r>
              <a:rPr lang="en-US" sz="1200" dirty="0">
                <a:solidFill>
                  <a:schemeClr val="tx1"/>
                </a:solidFill>
                <a:latin typeface="+mn-lt"/>
              </a:rPr>
              <a:t> 2018</a:t>
            </a:r>
          </a:p>
        </p:txBody>
      </p:sp>
      <p:pic>
        <p:nvPicPr>
          <p:cNvPr id="7" name="Picture 6">
            <a:extLst>
              <a:ext uri="{FF2B5EF4-FFF2-40B4-BE49-F238E27FC236}">
                <a16:creationId xmlns:a16="http://schemas.microsoft.com/office/drawing/2014/main" id="{302F793E-EBCC-3F45-AB0E-5F591D11BC76}"/>
              </a:ext>
            </a:extLst>
          </p:cNvPr>
          <p:cNvPicPr>
            <a:picLocks noChangeAspect="1"/>
          </p:cNvPicPr>
          <p:nvPr/>
        </p:nvPicPr>
        <p:blipFill rotWithShape="1">
          <a:blip r:embed="rId3"/>
          <a:srcRect t="4125"/>
          <a:stretch/>
        </p:blipFill>
        <p:spPr>
          <a:xfrm>
            <a:off x="1089060" y="1881998"/>
            <a:ext cx="6000567" cy="2861857"/>
          </a:xfrm>
          <a:prstGeom prst="rect">
            <a:avLst/>
          </a:prstGeom>
        </p:spPr>
      </p:pic>
      <p:sp>
        <p:nvSpPr>
          <p:cNvPr id="2" name="TextBox 1">
            <a:extLst>
              <a:ext uri="{FF2B5EF4-FFF2-40B4-BE49-F238E27FC236}">
                <a16:creationId xmlns:a16="http://schemas.microsoft.com/office/drawing/2014/main" id="{F1F77994-3FD3-D940-AB3F-5C063DC0D463}"/>
              </a:ext>
            </a:extLst>
          </p:cNvPr>
          <p:cNvSpPr txBox="1"/>
          <p:nvPr/>
        </p:nvSpPr>
        <p:spPr>
          <a:xfrm>
            <a:off x="5327606" y="1541074"/>
            <a:ext cx="1762021" cy="307777"/>
          </a:xfrm>
          <a:prstGeom prst="rect">
            <a:avLst/>
          </a:prstGeom>
          <a:noFill/>
        </p:spPr>
        <p:txBody>
          <a:bodyPr wrap="none" rtlCol="0">
            <a:spAutoFit/>
          </a:bodyPr>
          <a:lstStyle/>
          <a:p>
            <a:r>
              <a:rPr lang="en-US" dirty="0">
                <a:solidFill>
                  <a:srgbClr val="0070C0"/>
                </a:solidFill>
                <a:latin typeface="Franklin Gothic Medium" panose="020B0603020102020204" pitchFamily="34" charset="0"/>
              </a:rPr>
              <a:t>Up to 3 x 3 x 1.5 cm </a:t>
            </a:r>
          </a:p>
        </p:txBody>
      </p:sp>
      <p:sp>
        <p:nvSpPr>
          <p:cNvPr id="13" name="TextBox 12">
            <a:extLst>
              <a:ext uri="{FF2B5EF4-FFF2-40B4-BE49-F238E27FC236}">
                <a16:creationId xmlns:a16="http://schemas.microsoft.com/office/drawing/2014/main" id="{46549813-403C-064D-8A81-B2E8BA715A6B}"/>
              </a:ext>
            </a:extLst>
          </p:cNvPr>
          <p:cNvSpPr txBox="1"/>
          <p:nvPr/>
        </p:nvSpPr>
        <p:spPr>
          <a:xfrm>
            <a:off x="3736610" y="1541074"/>
            <a:ext cx="1276311" cy="307777"/>
          </a:xfrm>
          <a:prstGeom prst="rect">
            <a:avLst/>
          </a:prstGeom>
          <a:noFill/>
        </p:spPr>
        <p:txBody>
          <a:bodyPr wrap="none" rtlCol="0">
            <a:spAutoFit/>
          </a:bodyPr>
          <a:lstStyle/>
          <a:p>
            <a:r>
              <a:rPr lang="en-US" dirty="0">
                <a:solidFill>
                  <a:srgbClr val="0070C0"/>
                </a:solidFill>
                <a:latin typeface="Franklin Gothic Medium" panose="020B0603020102020204" pitchFamily="34" charset="0"/>
              </a:rPr>
              <a:t>~30–300 µm </a:t>
            </a:r>
          </a:p>
        </p:txBody>
      </p:sp>
      <p:sp>
        <p:nvSpPr>
          <p:cNvPr id="15" name="TextBox 14">
            <a:extLst>
              <a:ext uri="{FF2B5EF4-FFF2-40B4-BE49-F238E27FC236}">
                <a16:creationId xmlns:a16="http://schemas.microsoft.com/office/drawing/2014/main" id="{4C28D5B1-8AA3-F049-B8C8-428CFDC90D0D}"/>
              </a:ext>
            </a:extLst>
          </p:cNvPr>
          <p:cNvSpPr txBox="1"/>
          <p:nvPr/>
        </p:nvSpPr>
        <p:spPr>
          <a:xfrm>
            <a:off x="4664597" y="1200150"/>
            <a:ext cx="1114408" cy="307777"/>
          </a:xfrm>
          <a:prstGeom prst="rect">
            <a:avLst/>
          </a:prstGeom>
          <a:noFill/>
          <a:ln>
            <a:solidFill>
              <a:srgbClr val="0070C0"/>
            </a:solidFill>
          </a:ln>
        </p:spPr>
        <p:txBody>
          <a:bodyPr wrap="none" rtlCol="0">
            <a:spAutoFit/>
          </a:bodyPr>
          <a:lstStyle/>
          <a:p>
            <a:r>
              <a:rPr lang="en-US" dirty="0">
                <a:solidFill>
                  <a:srgbClr val="0070C0"/>
                </a:solidFill>
                <a:latin typeface="Franklin Gothic Medium" panose="020B0603020102020204" pitchFamily="34" charset="0"/>
              </a:rPr>
              <a:t>Sample size</a:t>
            </a:r>
          </a:p>
        </p:txBody>
      </p:sp>
    </p:spTree>
    <p:extLst>
      <p:ext uri="{BB962C8B-B14F-4D97-AF65-F5344CB8AC3E}">
        <p14:creationId xmlns:p14="http://schemas.microsoft.com/office/powerpoint/2010/main" val="825703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06BF-EAA6-4D4D-9E0E-790B2BA4E8E2}"/>
              </a:ext>
            </a:extLst>
          </p:cNvPr>
          <p:cNvSpPr>
            <a:spLocks noGrp="1"/>
          </p:cNvSpPr>
          <p:nvPr>
            <p:ph type="title"/>
          </p:nvPr>
        </p:nvSpPr>
        <p:spPr>
          <a:xfrm>
            <a:off x="243318" y="411625"/>
            <a:ext cx="8229600" cy="742950"/>
          </a:xfrm>
        </p:spPr>
        <p:txBody>
          <a:bodyPr>
            <a:normAutofit fontScale="90000"/>
          </a:bodyPr>
          <a:lstStyle/>
          <a:p>
            <a:r>
              <a:rPr lang="en-US" dirty="0"/>
              <a:t>No main patent: many freely available designs</a:t>
            </a:r>
          </a:p>
        </p:txBody>
      </p:sp>
      <p:pic>
        <p:nvPicPr>
          <p:cNvPr id="13" name="Picture 12">
            <a:extLst>
              <a:ext uri="{FF2B5EF4-FFF2-40B4-BE49-F238E27FC236}">
                <a16:creationId xmlns:a16="http://schemas.microsoft.com/office/drawing/2014/main" id="{790821EB-11BA-6748-B953-CB7BE4C16156}"/>
              </a:ext>
            </a:extLst>
          </p:cNvPr>
          <p:cNvPicPr>
            <a:picLocks noChangeAspect="1"/>
          </p:cNvPicPr>
          <p:nvPr/>
        </p:nvPicPr>
        <p:blipFill>
          <a:blip r:embed="rId2"/>
          <a:stretch>
            <a:fillRect/>
          </a:stretch>
        </p:blipFill>
        <p:spPr>
          <a:xfrm>
            <a:off x="243318" y="2752958"/>
            <a:ext cx="3703650" cy="2037160"/>
          </a:xfrm>
          <a:prstGeom prst="rect">
            <a:avLst/>
          </a:prstGeom>
        </p:spPr>
      </p:pic>
      <p:pic>
        <p:nvPicPr>
          <p:cNvPr id="17" name="Content Placeholder 16">
            <a:extLst>
              <a:ext uri="{FF2B5EF4-FFF2-40B4-BE49-F238E27FC236}">
                <a16:creationId xmlns:a16="http://schemas.microsoft.com/office/drawing/2014/main" id="{A5669A85-5473-6440-8596-BDC0594798D2}"/>
              </a:ext>
            </a:extLst>
          </p:cNvPr>
          <p:cNvPicPr>
            <a:picLocks noGrp="1" noChangeAspect="1"/>
          </p:cNvPicPr>
          <p:nvPr>
            <p:ph idx="1"/>
          </p:nvPr>
        </p:nvPicPr>
        <p:blipFill>
          <a:blip r:embed="rId3"/>
          <a:stretch>
            <a:fillRect/>
          </a:stretch>
        </p:blipFill>
        <p:spPr>
          <a:xfrm>
            <a:off x="3773346" y="1242722"/>
            <a:ext cx="4474060" cy="2528816"/>
          </a:xfrm>
        </p:spPr>
      </p:pic>
    </p:spTree>
    <p:extLst>
      <p:ext uri="{BB962C8B-B14F-4D97-AF65-F5344CB8AC3E}">
        <p14:creationId xmlns:p14="http://schemas.microsoft.com/office/powerpoint/2010/main" val="201115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BDDE-735A-0B46-AA8E-59A8D652CFAB}"/>
              </a:ext>
            </a:extLst>
          </p:cNvPr>
          <p:cNvSpPr>
            <a:spLocks noGrp="1"/>
          </p:cNvSpPr>
          <p:nvPr>
            <p:ph type="title"/>
          </p:nvPr>
        </p:nvSpPr>
        <p:spPr>
          <a:xfrm>
            <a:off x="457200" y="400050"/>
            <a:ext cx="8498114" cy="1123950"/>
          </a:xfrm>
        </p:spPr>
        <p:txBody>
          <a:bodyPr>
            <a:normAutofit fontScale="90000"/>
          </a:bodyPr>
          <a:lstStyle/>
          <a:p>
            <a:r>
              <a:rPr lang="en-US" dirty="0"/>
              <a:t>Summary: Light-sheet imaging is a fundamentally different microscope design</a:t>
            </a:r>
          </a:p>
        </p:txBody>
      </p:sp>
      <p:sp>
        <p:nvSpPr>
          <p:cNvPr id="3" name="Content Placeholder 2">
            <a:extLst>
              <a:ext uri="{FF2B5EF4-FFF2-40B4-BE49-F238E27FC236}">
                <a16:creationId xmlns:a16="http://schemas.microsoft.com/office/drawing/2014/main" id="{1AB43BD8-7FB3-5C45-A54F-0A0487BBB671}"/>
              </a:ext>
            </a:extLst>
          </p:cNvPr>
          <p:cNvSpPr>
            <a:spLocks noGrp="1"/>
          </p:cNvSpPr>
          <p:nvPr>
            <p:ph idx="1"/>
          </p:nvPr>
        </p:nvSpPr>
        <p:spPr>
          <a:xfrm>
            <a:off x="457199" y="1915886"/>
            <a:ext cx="8236857" cy="2887608"/>
          </a:xfrm>
        </p:spPr>
        <p:txBody>
          <a:bodyPr>
            <a:normAutofit/>
          </a:bodyPr>
          <a:lstStyle/>
          <a:p>
            <a:r>
              <a:rPr lang="en-US" dirty="0"/>
              <a:t>Full-plane illumination and detection make light-sheet imaging fast and gentle.</a:t>
            </a:r>
          </a:p>
          <a:p>
            <a:r>
              <a:rPr lang="en-US" dirty="0"/>
              <a:t>The orthogonal optics require special sample mounting. </a:t>
            </a:r>
          </a:p>
          <a:p>
            <a:r>
              <a:rPr lang="en-US" dirty="0"/>
              <a:t>Some LSFMs can image very large samples (up to a few cm) if they are clear enough.</a:t>
            </a:r>
          </a:p>
          <a:p>
            <a:r>
              <a:rPr lang="en-US" dirty="0"/>
              <a:t>LSFM can be excellent for cleared tissue and transparent embryos</a:t>
            </a:r>
          </a:p>
        </p:txBody>
      </p:sp>
    </p:spTree>
    <p:extLst>
      <p:ext uri="{BB962C8B-B14F-4D97-AF65-F5344CB8AC3E}">
        <p14:creationId xmlns:p14="http://schemas.microsoft.com/office/powerpoint/2010/main" val="419244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57200" y="400050"/>
            <a:ext cx="8438444" cy="742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LSFM / SPIM</a:t>
            </a:r>
            <a:endParaRPr dirty="0"/>
          </a:p>
        </p:txBody>
      </p:sp>
      <p:sp>
        <p:nvSpPr>
          <p:cNvPr id="4" name="TextBox 3">
            <a:extLst>
              <a:ext uri="{FF2B5EF4-FFF2-40B4-BE49-F238E27FC236}">
                <a16:creationId xmlns:a16="http://schemas.microsoft.com/office/drawing/2014/main" id="{C8C07C85-2970-1D41-BBE1-51550C728F3B}"/>
              </a:ext>
            </a:extLst>
          </p:cNvPr>
          <p:cNvSpPr txBox="1"/>
          <p:nvPr/>
        </p:nvSpPr>
        <p:spPr>
          <a:xfrm>
            <a:off x="7951626" y="4878779"/>
            <a:ext cx="1112805" cy="276999"/>
          </a:xfrm>
          <a:prstGeom prst="rect">
            <a:avLst/>
          </a:prstGeom>
          <a:noFill/>
        </p:spPr>
        <p:txBody>
          <a:bodyPr wrap="none" rtlCol="0">
            <a:spAutoFit/>
          </a:bodyPr>
          <a:lstStyle/>
          <a:p>
            <a:r>
              <a:rPr lang="en-US" sz="1200" dirty="0" err="1">
                <a:latin typeface="+mn-lt"/>
              </a:rPr>
              <a:t>Huisken</a:t>
            </a:r>
            <a:r>
              <a:rPr lang="en-US" sz="1200" dirty="0">
                <a:latin typeface="+mn-lt"/>
              </a:rPr>
              <a:t> 2009</a:t>
            </a:r>
          </a:p>
        </p:txBody>
      </p:sp>
      <p:grpSp>
        <p:nvGrpSpPr>
          <p:cNvPr id="8" name="Group 7">
            <a:extLst>
              <a:ext uri="{FF2B5EF4-FFF2-40B4-BE49-F238E27FC236}">
                <a16:creationId xmlns:a16="http://schemas.microsoft.com/office/drawing/2014/main" id="{F14F2D53-8787-0E4F-822D-09B7E9DD34CF}"/>
              </a:ext>
            </a:extLst>
          </p:cNvPr>
          <p:cNvGrpSpPr/>
          <p:nvPr/>
        </p:nvGrpSpPr>
        <p:grpSpPr>
          <a:xfrm>
            <a:off x="373030" y="1454420"/>
            <a:ext cx="5708882" cy="1601978"/>
            <a:chOff x="373030" y="1454420"/>
            <a:chExt cx="5708882" cy="1601978"/>
          </a:xfrm>
        </p:grpSpPr>
        <p:sp>
          <p:nvSpPr>
            <p:cNvPr id="17" name="Rectangle 16">
              <a:extLst>
                <a:ext uri="{FF2B5EF4-FFF2-40B4-BE49-F238E27FC236}">
                  <a16:creationId xmlns:a16="http://schemas.microsoft.com/office/drawing/2014/main" id="{FC1983E2-63C1-8A46-9EC1-E4F12150665B}"/>
                </a:ext>
              </a:extLst>
            </p:cNvPr>
            <p:cNvSpPr/>
            <p:nvPr/>
          </p:nvSpPr>
          <p:spPr>
            <a:xfrm>
              <a:off x="373030" y="1454420"/>
              <a:ext cx="5708882" cy="16019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6E710405-C24E-0648-A232-4A39EEF38274}"/>
                </a:ext>
              </a:extLst>
            </p:cNvPr>
            <p:cNvSpPr/>
            <p:nvPr/>
          </p:nvSpPr>
          <p:spPr>
            <a:xfrm rot="16200000">
              <a:off x="3102711" y="1911098"/>
              <a:ext cx="331840" cy="6886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F68252-D853-CF4B-9860-408680A489A6}"/>
                </a:ext>
              </a:extLst>
            </p:cNvPr>
            <p:cNvSpPr/>
            <p:nvPr/>
          </p:nvSpPr>
          <p:spPr>
            <a:xfrm>
              <a:off x="3669883" y="1655245"/>
              <a:ext cx="2412029" cy="1200329"/>
            </a:xfrm>
            <a:prstGeom prst="rect">
              <a:avLst/>
            </a:prstGeom>
          </p:spPr>
          <p:txBody>
            <a:bodyPr wrap="square">
              <a:spAutoFit/>
            </a:bodyPr>
            <a:lstStyle/>
            <a:p>
              <a:pPr marL="114300" indent="0" algn="ctr">
                <a:spcBef>
                  <a:spcPts val="600"/>
                </a:spcBef>
                <a:spcAft>
                  <a:spcPts val="600"/>
                </a:spcAft>
                <a:buNone/>
              </a:pPr>
              <a:r>
                <a:rPr lang="en-US" sz="2400" kern="1200" dirty="0">
                  <a:solidFill>
                    <a:schemeClr val="tx1"/>
                  </a:solidFill>
                  <a:latin typeface="+mn-lt"/>
                  <a:ea typeface="+mn-ea"/>
                  <a:cs typeface="+mn-cs"/>
                </a:rPr>
                <a:t>Greater efficiency (time and photons)</a:t>
              </a:r>
            </a:p>
          </p:txBody>
        </p:sp>
        <p:sp>
          <p:nvSpPr>
            <p:cNvPr id="10" name="Rectangle 9">
              <a:extLst>
                <a:ext uri="{FF2B5EF4-FFF2-40B4-BE49-F238E27FC236}">
                  <a16:creationId xmlns:a16="http://schemas.microsoft.com/office/drawing/2014/main" id="{35B5A352-3C44-3540-BD47-5FED5209484B}"/>
                </a:ext>
              </a:extLst>
            </p:cNvPr>
            <p:cNvSpPr/>
            <p:nvPr/>
          </p:nvSpPr>
          <p:spPr>
            <a:xfrm>
              <a:off x="373030" y="1655245"/>
              <a:ext cx="2494348" cy="1200329"/>
            </a:xfrm>
            <a:prstGeom prst="rect">
              <a:avLst/>
            </a:prstGeom>
          </p:spPr>
          <p:txBody>
            <a:bodyPr wrap="square">
              <a:spAutoFit/>
            </a:bodyPr>
            <a:lstStyle/>
            <a:p>
              <a:pPr marL="114300" indent="0" algn="ctr">
                <a:spcBef>
                  <a:spcPts val="600"/>
                </a:spcBef>
                <a:spcAft>
                  <a:spcPts val="600"/>
                </a:spcAft>
                <a:buNone/>
              </a:pPr>
              <a:r>
                <a:rPr lang="en-US" sz="2400" kern="1200" dirty="0">
                  <a:solidFill>
                    <a:schemeClr val="tx1"/>
                  </a:solidFill>
                  <a:latin typeface="+mn-lt"/>
                  <a:ea typeface="+mn-ea"/>
                  <a:cs typeface="+mn-cs"/>
                </a:rPr>
                <a:t>Matching excitation and imaging volumes</a:t>
              </a:r>
            </a:p>
          </p:txBody>
        </p:sp>
      </p:grpSp>
      <p:pic>
        <p:nvPicPr>
          <p:cNvPr id="27" name="Content Placeholder 26">
            <a:extLst>
              <a:ext uri="{FF2B5EF4-FFF2-40B4-BE49-F238E27FC236}">
                <a16:creationId xmlns:a16="http://schemas.microsoft.com/office/drawing/2014/main" id="{2AE9E37B-B998-0F4B-B176-7667426D3857}"/>
              </a:ext>
            </a:extLst>
          </p:cNvPr>
          <p:cNvPicPr>
            <a:picLocks noGrp="1" noChangeAspect="1"/>
          </p:cNvPicPr>
          <p:nvPr>
            <p:ph sz="half" idx="2"/>
          </p:nvPr>
        </p:nvPicPr>
        <p:blipFill>
          <a:blip r:embed="rId3"/>
          <a:stretch>
            <a:fillRect/>
          </a:stretch>
        </p:blipFill>
        <p:spPr>
          <a:xfrm>
            <a:off x="6626581" y="1427390"/>
            <a:ext cx="2099733" cy="1656039"/>
          </a:xfrm>
        </p:spPr>
      </p:pic>
      <p:grpSp>
        <p:nvGrpSpPr>
          <p:cNvPr id="5" name="Group 4">
            <a:extLst>
              <a:ext uri="{FF2B5EF4-FFF2-40B4-BE49-F238E27FC236}">
                <a16:creationId xmlns:a16="http://schemas.microsoft.com/office/drawing/2014/main" id="{3761F301-BEF8-C747-9DD6-F01ED508E410}"/>
              </a:ext>
            </a:extLst>
          </p:cNvPr>
          <p:cNvGrpSpPr/>
          <p:nvPr/>
        </p:nvGrpSpPr>
        <p:grpSpPr>
          <a:xfrm>
            <a:off x="373030" y="3142728"/>
            <a:ext cx="8663452" cy="1763028"/>
            <a:chOff x="373030" y="3142728"/>
            <a:chExt cx="8663452" cy="1763028"/>
          </a:xfrm>
        </p:grpSpPr>
        <p:grpSp>
          <p:nvGrpSpPr>
            <p:cNvPr id="18" name="Group 17">
              <a:extLst>
                <a:ext uri="{FF2B5EF4-FFF2-40B4-BE49-F238E27FC236}">
                  <a16:creationId xmlns:a16="http://schemas.microsoft.com/office/drawing/2014/main" id="{5F803C50-C70C-5548-8912-D7C47084B812}"/>
                </a:ext>
              </a:extLst>
            </p:cNvPr>
            <p:cNvGrpSpPr/>
            <p:nvPr/>
          </p:nvGrpSpPr>
          <p:grpSpPr>
            <a:xfrm>
              <a:off x="373030" y="3303778"/>
              <a:ext cx="5708882" cy="1601978"/>
              <a:chOff x="373030" y="3303778"/>
              <a:chExt cx="5708882" cy="1601978"/>
            </a:xfrm>
          </p:grpSpPr>
          <p:sp>
            <p:nvSpPr>
              <p:cNvPr id="21" name="Rectangle 20">
                <a:extLst>
                  <a:ext uri="{FF2B5EF4-FFF2-40B4-BE49-F238E27FC236}">
                    <a16:creationId xmlns:a16="http://schemas.microsoft.com/office/drawing/2014/main" id="{75BCC71B-9E24-EC48-B798-A4359ABE44EF}"/>
                  </a:ext>
                </a:extLst>
              </p:cNvPr>
              <p:cNvSpPr/>
              <p:nvPr/>
            </p:nvSpPr>
            <p:spPr>
              <a:xfrm>
                <a:off x="373030" y="3303778"/>
                <a:ext cx="5708882" cy="16019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B18CE90-A036-E142-A94D-B1094EA66BEC}"/>
                  </a:ext>
                </a:extLst>
              </p:cNvPr>
              <p:cNvSpPr/>
              <p:nvPr/>
            </p:nvSpPr>
            <p:spPr>
              <a:xfrm>
                <a:off x="1576776" y="3689269"/>
                <a:ext cx="3301391" cy="830997"/>
              </a:xfrm>
              <a:prstGeom prst="rect">
                <a:avLst/>
              </a:prstGeom>
            </p:spPr>
            <p:txBody>
              <a:bodyPr wrap="square">
                <a:spAutoFit/>
              </a:bodyPr>
              <a:lstStyle/>
              <a:p>
                <a:pPr marL="114300" indent="0" algn="ctr">
                  <a:spcBef>
                    <a:spcPts val="600"/>
                  </a:spcBef>
                  <a:spcAft>
                    <a:spcPts val="600"/>
                  </a:spcAft>
                  <a:buNone/>
                </a:pPr>
                <a:r>
                  <a:rPr lang="en-US" sz="2400" kern="1200" dirty="0">
                    <a:solidFill>
                      <a:schemeClr val="tx1"/>
                    </a:solidFill>
                    <a:latin typeface="+mn-lt"/>
                    <a:ea typeface="+mn-ea"/>
                    <a:cs typeface="+mn-cs"/>
                  </a:rPr>
                  <a:t>Instrument is designed around the sample</a:t>
                </a:r>
              </a:p>
            </p:txBody>
          </p:sp>
        </p:grpSp>
        <p:pic>
          <p:nvPicPr>
            <p:cNvPr id="29" name="Picture 28">
              <a:extLst>
                <a:ext uri="{FF2B5EF4-FFF2-40B4-BE49-F238E27FC236}">
                  <a16:creationId xmlns:a16="http://schemas.microsoft.com/office/drawing/2014/main" id="{8661986B-94A4-AE4B-ACF2-9BACCE5E5113}"/>
                </a:ext>
              </a:extLst>
            </p:cNvPr>
            <p:cNvPicPr>
              <a:picLocks noChangeAspect="1"/>
            </p:cNvPicPr>
            <p:nvPr/>
          </p:nvPicPr>
          <p:blipFill>
            <a:blip r:embed="rId4"/>
            <a:stretch>
              <a:fillRect/>
            </a:stretch>
          </p:blipFill>
          <p:spPr>
            <a:xfrm>
              <a:off x="6242756" y="3142728"/>
              <a:ext cx="2793726" cy="166946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BDDE-735A-0B46-AA8E-59A8D652CFAB}"/>
              </a:ext>
            </a:extLst>
          </p:cNvPr>
          <p:cNvSpPr>
            <a:spLocks noGrp="1"/>
          </p:cNvSpPr>
          <p:nvPr>
            <p:ph type="title"/>
          </p:nvPr>
        </p:nvSpPr>
        <p:spPr>
          <a:xfrm>
            <a:off x="457199" y="400050"/>
            <a:ext cx="8360227" cy="1022350"/>
          </a:xfrm>
        </p:spPr>
        <p:txBody>
          <a:bodyPr>
            <a:normAutofit fontScale="90000"/>
          </a:bodyPr>
          <a:lstStyle/>
          <a:p>
            <a:r>
              <a:rPr lang="en-US" dirty="0"/>
              <a:t>Future directions: Light-sheet imaging could be useful for many labs, but is rare in core facilities</a:t>
            </a:r>
          </a:p>
        </p:txBody>
      </p:sp>
      <p:sp>
        <p:nvSpPr>
          <p:cNvPr id="3" name="Content Placeholder 2">
            <a:extLst>
              <a:ext uri="{FF2B5EF4-FFF2-40B4-BE49-F238E27FC236}">
                <a16:creationId xmlns:a16="http://schemas.microsoft.com/office/drawing/2014/main" id="{1AB43BD8-7FB3-5C45-A54F-0A0487BBB671}"/>
              </a:ext>
            </a:extLst>
          </p:cNvPr>
          <p:cNvSpPr>
            <a:spLocks noGrp="1"/>
          </p:cNvSpPr>
          <p:nvPr>
            <p:ph idx="1"/>
          </p:nvPr>
        </p:nvSpPr>
        <p:spPr>
          <a:xfrm>
            <a:off x="457199" y="1543305"/>
            <a:ext cx="7772400" cy="1821721"/>
          </a:xfrm>
        </p:spPr>
        <p:txBody>
          <a:bodyPr>
            <a:normAutofit/>
          </a:bodyPr>
          <a:lstStyle/>
          <a:p>
            <a:r>
              <a:rPr lang="en-US" dirty="0"/>
              <a:t>Adoption in multi-user facilities has been slow so far </a:t>
            </a:r>
          </a:p>
          <a:p>
            <a:pPr lvl="1"/>
            <a:r>
              <a:rPr lang="en-US" dirty="0"/>
              <a:t>No single system works for all (or even most) samples &amp; applications</a:t>
            </a:r>
          </a:p>
          <a:p>
            <a:pPr lvl="1"/>
            <a:r>
              <a:rPr lang="en-US" dirty="0"/>
              <a:t>Few major companies have entered the field, most products are new</a:t>
            </a:r>
          </a:p>
          <a:p>
            <a:pPr lvl="1"/>
            <a:r>
              <a:rPr lang="en-US" dirty="0"/>
              <a:t>Computing demands are significant</a:t>
            </a:r>
          </a:p>
          <a:p>
            <a:pPr lvl="1"/>
            <a:r>
              <a:rPr lang="en-US" dirty="0"/>
              <a:t>Highly motivated labs may build their own</a:t>
            </a:r>
          </a:p>
        </p:txBody>
      </p:sp>
      <p:pic>
        <p:nvPicPr>
          <p:cNvPr id="5" name="Picture 4">
            <a:extLst>
              <a:ext uri="{FF2B5EF4-FFF2-40B4-BE49-F238E27FC236}">
                <a16:creationId xmlns:a16="http://schemas.microsoft.com/office/drawing/2014/main" id="{21EC88A9-15DA-B841-BED4-F133E9C8F130}"/>
              </a:ext>
            </a:extLst>
          </p:cNvPr>
          <p:cNvPicPr>
            <a:picLocks noChangeAspect="1"/>
          </p:cNvPicPr>
          <p:nvPr/>
        </p:nvPicPr>
        <p:blipFill>
          <a:blip r:embed="rId3"/>
          <a:stretch>
            <a:fillRect/>
          </a:stretch>
        </p:blipFill>
        <p:spPr>
          <a:xfrm>
            <a:off x="5890078" y="2858824"/>
            <a:ext cx="2927349" cy="1772437"/>
          </a:xfrm>
          <a:prstGeom prst="rect">
            <a:avLst/>
          </a:prstGeom>
        </p:spPr>
      </p:pic>
      <p:sp>
        <p:nvSpPr>
          <p:cNvPr id="4" name="Rectangle 3">
            <a:extLst>
              <a:ext uri="{FF2B5EF4-FFF2-40B4-BE49-F238E27FC236}">
                <a16:creationId xmlns:a16="http://schemas.microsoft.com/office/drawing/2014/main" id="{22A30ABB-8618-744B-BF0A-416672A516F4}"/>
              </a:ext>
            </a:extLst>
          </p:cNvPr>
          <p:cNvSpPr/>
          <p:nvPr/>
        </p:nvSpPr>
        <p:spPr>
          <a:xfrm>
            <a:off x="595086" y="3485931"/>
            <a:ext cx="5294992" cy="1421928"/>
          </a:xfrm>
          <a:prstGeom prst="rect">
            <a:avLst/>
          </a:prstGeom>
        </p:spPr>
        <p:txBody>
          <a:bodyPr wrap="square">
            <a:spAutoFit/>
          </a:bodyPr>
          <a:lstStyle/>
          <a:p>
            <a:pPr marL="13716" defTabSz="822960">
              <a:spcBef>
                <a:spcPct val="20000"/>
              </a:spcBef>
              <a:buClr>
                <a:schemeClr val="accent1"/>
              </a:buClr>
              <a:buSzPct val="85000"/>
            </a:pPr>
            <a:r>
              <a:rPr lang="en-US" sz="2160" kern="1200" dirty="0">
                <a:solidFill>
                  <a:schemeClr val="tx1"/>
                </a:solidFill>
                <a:latin typeface="+mn-lt"/>
                <a:ea typeface="+mn-ea"/>
                <a:cs typeface="+mn-cs"/>
              </a:rPr>
              <a:t>It’s a good core investment if:</a:t>
            </a:r>
          </a:p>
          <a:p>
            <a:pPr marL="178308" lvl="1" indent="-164592" defTabSz="822960">
              <a:spcBef>
                <a:spcPct val="20000"/>
              </a:spcBef>
              <a:buClr>
                <a:schemeClr val="accent1"/>
              </a:buClr>
              <a:buSzPct val="85000"/>
              <a:buFont typeface="Arial" pitchFamily="34" charset="0"/>
              <a:buChar char="•"/>
            </a:pPr>
            <a:r>
              <a:rPr lang="en-US" sz="1800" kern="1200" dirty="0">
                <a:solidFill>
                  <a:schemeClr val="tx1"/>
                </a:solidFill>
                <a:latin typeface="+mn-lt"/>
                <a:ea typeface="+mn-ea"/>
                <a:cs typeface="+mn-cs"/>
              </a:rPr>
              <a:t>Enough users have appropriate applications</a:t>
            </a:r>
          </a:p>
          <a:p>
            <a:pPr marL="178308" lvl="1" indent="-164592" defTabSz="822960">
              <a:spcBef>
                <a:spcPct val="20000"/>
              </a:spcBef>
              <a:buClr>
                <a:schemeClr val="accent1"/>
              </a:buClr>
              <a:buSzPct val="85000"/>
              <a:buFont typeface="Arial" pitchFamily="34" charset="0"/>
              <a:buChar char="•"/>
            </a:pPr>
            <a:r>
              <a:rPr lang="en-US" sz="1800" kern="1200" dirty="0">
                <a:solidFill>
                  <a:schemeClr val="tx1"/>
                </a:solidFill>
                <a:latin typeface="+mn-lt"/>
                <a:ea typeface="+mn-ea"/>
                <a:cs typeface="+mn-cs"/>
              </a:rPr>
              <a:t>Users can adapt mounting methods</a:t>
            </a:r>
          </a:p>
          <a:p>
            <a:pPr marL="178308" lvl="1" indent="-164592" defTabSz="822960">
              <a:spcBef>
                <a:spcPct val="20000"/>
              </a:spcBef>
              <a:buClr>
                <a:schemeClr val="accent1"/>
              </a:buClr>
              <a:buSzPct val="85000"/>
              <a:buFont typeface="Arial" pitchFamily="34" charset="0"/>
              <a:buChar char="•"/>
            </a:pPr>
            <a:r>
              <a:rPr lang="en-US" sz="1800" kern="1200" dirty="0">
                <a:solidFill>
                  <a:schemeClr val="tx1"/>
                </a:solidFill>
                <a:latin typeface="+mn-lt"/>
                <a:ea typeface="+mn-ea"/>
                <a:cs typeface="+mn-cs"/>
              </a:rPr>
              <a:t>Computing power is available</a:t>
            </a:r>
          </a:p>
        </p:txBody>
      </p:sp>
    </p:spTree>
    <p:extLst>
      <p:ext uri="{BB962C8B-B14F-4D97-AF65-F5344CB8AC3E}">
        <p14:creationId xmlns:p14="http://schemas.microsoft.com/office/powerpoint/2010/main" val="132631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D2EE3-8305-724A-8504-307E30D8F257}"/>
              </a:ext>
            </a:extLst>
          </p:cNvPr>
          <p:cNvSpPr>
            <a:spLocks noGrp="1"/>
          </p:cNvSpPr>
          <p:nvPr>
            <p:ph type="title"/>
          </p:nvPr>
        </p:nvSpPr>
        <p:spPr/>
        <p:txBody>
          <a:bodyPr/>
          <a:lstStyle/>
          <a:p>
            <a:r>
              <a:rPr lang="en-US" dirty="0"/>
              <a:t>Further reading</a:t>
            </a:r>
          </a:p>
        </p:txBody>
      </p:sp>
      <p:pic>
        <p:nvPicPr>
          <p:cNvPr id="5" name="Content Placeholder 4">
            <a:extLst>
              <a:ext uri="{FF2B5EF4-FFF2-40B4-BE49-F238E27FC236}">
                <a16:creationId xmlns:a16="http://schemas.microsoft.com/office/drawing/2014/main" id="{3F9F4286-5600-6447-9156-DBA39AE98A8B}"/>
              </a:ext>
            </a:extLst>
          </p:cNvPr>
          <p:cNvPicPr>
            <a:picLocks noGrp="1" noChangeAspect="1"/>
          </p:cNvPicPr>
          <p:nvPr>
            <p:ph idx="1"/>
          </p:nvPr>
        </p:nvPicPr>
        <p:blipFill>
          <a:blip r:embed="rId3"/>
          <a:stretch>
            <a:fillRect/>
          </a:stretch>
        </p:blipFill>
        <p:spPr>
          <a:xfrm>
            <a:off x="587827" y="1469242"/>
            <a:ext cx="6236208" cy="1225850"/>
          </a:xfrm>
        </p:spPr>
      </p:pic>
      <p:sp>
        <p:nvSpPr>
          <p:cNvPr id="6" name="TextBox 5">
            <a:extLst>
              <a:ext uri="{FF2B5EF4-FFF2-40B4-BE49-F238E27FC236}">
                <a16:creationId xmlns:a16="http://schemas.microsoft.com/office/drawing/2014/main" id="{B3BFFEF9-4C1A-FC4C-9875-1949CE090655}"/>
              </a:ext>
            </a:extLst>
          </p:cNvPr>
          <p:cNvSpPr txBox="1"/>
          <p:nvPr/>
        </p:nvSpPr>
        <p:spPr>
          <a:xfrm>
            <a:off x="606115" y="2717194"/>
            <a:ext cx="5234475" cy="523220"/>
          </a:xfrm>
          <a:prstGeom prst="rect">
            <a:avLst/>
          </a:prstGeom>
          <a:noFill/>
        </p:spPr>
        <p:txBody>
          <a:bodyPr wrap="square" rtlCol="0">
            <a:spAutoFit/>
          </a:bodyPr>
          <a:lstStyle/>
          <a:p>
            <a:r>
              <a:rPr lang="en-US" dirty="0">
                <a:solidFill>
                  <a:schemeClr val="tx2"/>
                </a:solidFill>
                <a:latin typeface="Franklin Gothic Book" panose="020B0503020102020204" pitchFamily="34" charset="0"/>
              </a:rPr>
              <a:t>Nature Methods, 2017, DOI: 10.1038/nmeth.4224 </a:t>
            </a:r>
          </a:p>
          <a:p>
            <a:endParaRPr lang="en-US" dirty="0">
              <a:solidFill>
                <a:schemeClr val="tx2"/>
              </a:solidFill>
              <a:latin typeface="Franklin Gothic Book" panose="020B0503020102020204" pitchFamily="34" charset="0"/>
            </a:endParaRPr>
          </a:p>
        </p:txBody>
      </p:sp>
      <p:pic>
        <p:nvPicPr>
          <p:cNvPr id="8" name="Picture 7">
            <a:extLst>
              <a:ext uri="{FF2B5EF4-FFF2-40B4-BE49-F238E27FC236}">
                <a16:creationId xmlns:a16="http://schemas.microsoft.com/office/drawing/2014/main" id="{E499943A-0F6E-BF46-AE30-FE52C957592F}"/>
              </a:ext>
            </a:extLst>
          </p:cNvPr>
          <p:cNvPicPr>
            <a:picLocks noChangeAspect="1"/>
          </p:cNvPicPr>
          <p:nvPr/>
        </p:nvPicPr>
        <p:blipFill>
          <a:blip r:embed="rId4"/>
          <a:stretch>
            <a:fillRect/>
          </a:stretch>
        </p:blipFill>
        <p:spPr>
          <a:xfrm>
            <a:off x="606115" y="3021334"/>
            <a:ext cx="7790688" cy="1278849"/>
          </a:xfrm>
          <a:prstGeom prst="rect">
            <a:avLst/>
          </a:prstGeom>
        </p:spPr>
      </p:pic>
      <p:sp>
        <p:nvSpPr>
          <p:cNvPr id="9" name="TextBox 8">
            <a:extLst>
              <a:ext uri="{FF2B5EF4-FFF2-40B4-BE49-F238E27FC236}">
                <a16:creationId xmlns:a16="http://schemas.microsoft.com/office/drawing/2014/main" id="{A8EC8D32-EAD1-A946-8662-38EC5EAA9F91}"/>
              </a:ext>
            </a:extLst>
          </p:cNvPr>
          <p:cNvSpPr txBox="1"/>
          <p:nvPr/>
        </p:nvSpPr>
        <p:spPr>
          <a:xfrm>
            <a:off x="606115" y="4300183"/>
            <a:ext cx="5234475" cy="523220"/>
          </a:xfrm>
          <a:prstGeom prst="rect">
            <a:avLst/>
          </a:prstGeom>
          <a:noFill/>
        </p:spPr>
        <p:txBody>
          <a:bodyPr wrap="square" rtlCol="0">
            <a:spAutoFit/>
          </a:bodyPr>
          <a:lstStyle/>
          <a:p>
            <a:r>
              <a:rPr lang="en-US" dirty="0">
                <a:solidFill>
                  <a:schemeClr val="tx2"/>
                </a:solidFill>
                <a:latin typeface="Franklin Gothic Book" panose="020B0503020102020204" pitchFamily="34" charset="0"/>
              </a:rPr>
              <a:t>Nature Methods, 2015, DOI: 10.1038/nmeth.3219 </a:t>
            </a:r>
          </a:p>
          <a:p>
            <a:endParaRPr lang="en-US" dirty="0">
              <a:solidFill>
                <a:schemeClr val="tx2"/>
              </a:solidFill>
              <a:latin typeface="Franklin Gothic Book" panose="020B0503020102020204" pitchFamily="34" charset="0"/>
            </a:endParaRPr>
          </a:p>
        </p:txBody>
      </p:sp>
    </p:spTree>
    <p:extLst>
      <p:ext uri="{BB962C8B-B14F-4D97-AF65-F5344CB8AC3E}">
        <p14:creationId xmlns:p14="http://schemas.microsoft.com/office/powerpoint/2010/main" val="2101685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95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Applications of LSFM</a:t>
            </a:r>
            <a:endParaRPr dirty="0"/>
          </a:p>
        </p:txBody>
      </p:sp>
      <p:sp>
        <p:nvSpPr>
          <p:cNvPr id="4" name="TextBox 3">
            <a:extLst>
              <a:ext uri="{FF2B5EF4-FFF2-40B4-BE49-F238E27FC236}">
                <a16:creationId xmlns:a16="http://schemas.microsoft.com/office/drawing/2014/main" id="{C8C07C85-2970-1D41-BBE1-51550C728F3B}"/>
              </a:ext>
            </a:extLst>
          </p:cNvPr>
          <p:cNvSpPr txBox="1"/>
          <p:nvPr/>
        </p:nvSpPr>
        <p:spPr>
          <a:xfrm>
            <a:off x="7529455" y="4866501"/>
            <a:ext cx="1614545" cy="276999"/>
          </a:xfrm>
          <a:prstGeom prst="rect">
            <a:avLst/>
          </a:prstGeom>
          <a:noFill/>
        </p:spPr>
        <p:txBody>
          <a:bodyPr wrap="none" rtlCol="0">
            <a:spAutoFit/>
          </a:bodyPr>
          <a:lstStyle/>
          <a:p>
            <a:r>
              <a:rPr lang="en-US" sz="1200" dirty="0" err="1">
                <a:latin typeface="+mn-lt"/>
              </a:rPr>
              <a:t>Ertürk</a:t>
            </a:r>
            <a:r>
              <a:rPr lang="en-US" sz="1200" dirty="0">
                <a:latin typeface="+mn-lt"/>
              </a:rPr>
              <a:t> 2012, Fu 2016</a:t>
            </a:r>
          </a:p>
        </p:txBody>
      </p:sp>
      <p:pic>
        <p:nvPicPr>
          <p:cNvPr id="16" name="erturk 2012 lavision mouse.mov">
            <a:hlinkClick r:id="" action="ppaction://media"/>
            <a:extLst>
              <a:ext uri="{FF2B5EF4-FFF2-40B4-BE49-F238E27FC236}">
                <a16:creationId xmlns:a16="http://schemas.microsoft.com/office/drawing/2014/main" id="{17B37D6B-EC11-DB4B-8960-7CEB42927A2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32227" y="1226258"/>
            <a:ext cx="4165601" cy="3271098"/>
          </a:xfrm>
          <a:prstGeom prst="rect">
            <a:avLst/>
          </a:prstGeom>
        </p:spPr>
      </p:pic>
      <p:pic>
        <p:nvPicPr>
          <p:cNvPr id="17" name="fu 2016 tau.MP4">
            <a:hlinkClick r:id="" action="ppaction://media"/>
            <a:extLst>
              <a:ext uri="{FF2B5EF4-FFF2-40B4-BE49-F238E27FC236}">
                <a16:creationId xmlns:a16="http://schemas.microsoft.com/office/drawing/2014/main" id="{2BB41B48-77E3-BC4E-B157-968472866B1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72000" y="1465036"/>
            <a:ext cx="4397828" cy="2473778"/>
          </a:xfrm>
          <a:prstGeom prst="rect">
            <a:avLst/>
          </a:prstGeom>
        </p:spPr>
      </p:pic>
      <p:sp>
        <p:nvSpPr>
          <p:cNvPr id="19" name="TextBox 18">
            <a:extLst>
              <a:ext uri="{FF2B5EF4-FFF2-40B4-BE49-F238E27FC236}">
                <a16:creationId xmlns:a16="http://schemas.microsoft.com/office/drawing/2014/main" id="{4DC2E7F9-3428-F64F-9CEE-54271CC87F74}"/>
              </a:ext>
            </a:extLst>
          </p:cNvPr>
          <p:cNvSpPr txBox="1"/>
          <p:nvPr/>
        </p:nvSpPr>
        <p:spPr>
          <a:xfrm>
            <a:off x="6958786" y="3938814"/>
            <a:ext cx="2185214" cy="307777"/>
          </a:xfrm>
          <a:prstGeom prst="rect">
            <a:avLst/>
          </a:prstGeom>
          <a:noFill/>
        </p:spPr>
        <p:txBody>
          <a:bodyPr wrap="none" rtlCol="0">
            <a:spAutoFit/>
          </a:bodyPr>
          <a:lstStyle/>
          <a:p>
            <a:r>
              <a:rPr lang="en-US" dirty="0" err="1"/>
              <a:t>LaVision</a:t>
            </a:r>
            <a:r>
              <a:rPr lang="en-US" dirty="0"/>
              <a:t> </a:t>
            </a:r>
            <a:r>
              <a:rPr lang="en-US" dirty="0" err="1"/>
              <a:t>ultramicroscope</a:t>
            </a:r>
            <a:endParaRPr lang="en-US" dirty="0"/>
          </a:p>
        </p:txBody>
      </p:sp>
      <p:sp>
        <p:nvSpPr>
          <p:cNvPr id="20" name="TextBox 19">
            <a:extLst>
              <a:ext uri="{FF2B5EF4-FFF2-40B4-BE49-F238E27FC236}">
                <a16:creationId xmlns:a16="http://schemas.microsoft.com/office/drawing/2014/main" id="{93A445F9-188C-EC47-A024-1109E5787A1C}"/>
              </a:ext>
            </a:extLst>
          </p:cNvPr>
          <p:cNvSpPr txBox="1"/>
          <p:nvPr/>
        </p:nvSpPr>
        <p:spPr>
          <a:xfrm>
            <a:off x="2370233" y="4497356"/>
            <a:ext cx="2114681" cy="307777"/>
          </a:xfrm>
          <a:prstGeom prst="rect">
            <a:avLst/>
          </a:prstGeom>
          <a:noFill/>
        </p:spPr>
        <p:txBody>
          <a:bodyPr wrap="none" rtlCol="0">
            <a:spAutoFit/>
          </a:bodyPr>
          <a:lstStyle/>
          <a:p>
            <a:r>
              <a:rPr lang="en-US" dirty="0"/>
              <a:t>Custom </a:t>
            </a:r>
            <a:r>
              <a:rPr lang="en-US" dirty="0" err="1"/>
              <a:t>ultramicroscope</a:t>
            </a:r>
            <a:endParaRPr lang="en-US" dirty="0"/>
          </a:p>
        </p:txBody>
      </p:sp>
    </p:spTree>
    <p:extLst>
      <p:ext uri="{BB962C8B-B14F-4D97-AF65-F5344CB8AC3E}">
        <p14:creationId xmlns:p14="http://schemas.microsoft.com/office/powerpoint/2010/main" val="247761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3"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4854"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
                </p:tgtEl>
              </p:cMediaNode>
            </p:video>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
                                        </p:tgtEl>
                                      </p:cBhvr>
                                    </p:cmd>
                                  </p:childTnLst>
                                </p:cTn>
                              </p:par>
                            </p:childTnLst>
                          </p:cTn>
                        </p:par>
                      </p:childTnLst>
                    </p:cTn>
                  </p:par>
                </p:childTnLst>
              </p:cTn>
              <p:nextCondLst>
                <p:cond evt="onClick" delay="0">
                  <p:tgtEl>
                    <p:spTgt spid="16"/>
                  </p:tgtEl>
                </p:cond>
              </p:nextCondLst>
            </p:seq>
            <p:video>
              <p:cMediaNode vol="80000">
                <p:cTn id="17" fill="hold" display="0">
                  <p:stCondLst>
                    <p:cond delay="indefinite"/>
                  </p:stCondLst>
                </p:cTn>
                <p:tgtEl>
                  <p:spTgt spid="17"/>
                </p:tgtEl>
              </p:cMediaNode>
            </p:video>
            <p:seq concurrent="1" nextAc="seek">
              <p:cTn id="18" restart="whenNotActive" fill="hold" evtFilter="cancelBubble" nodeType="interactiveSeq">
                <p:stCondLst>
                  <p:cond evt="onClick" delay="0">
                    <p:tgtEl>
                      <p:spTgt spid="1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Applications of LSFM</a:t>
            </a:r>
            <a:endParaRPr dirty="0"/>
          </a:p>
        </p:txBody>
      </p:sp>
      <p:sp>
        <p:nvSpPr>
          <p:cNvPr id="4" name="TextBox 3">
            <a:extLst>
              <a:ext uri="{FF2B5EF4-FFF2-40B4-BE49-F238E27FC236}">
                <a16:creationId xmlns:a16="http://schemas.microsoft.com/office/drawing/2014/main" id="{C8C07C85-2970-1D41-BBE1-51550C728F3B}"/>
              </a:ext>
            </a:extLst>
          </p:cNvPr>
          <p:cNvSpPr txBox="1"/>
          <p:nvPr/>
        </p:nvSpPr>
        <p:spPr>
          <a:xfrm>
            <a:off x="8150127" y="4866501"/>
            <a:ext cx="1002197" cy="276999"/>
          </a:xfrm>
          <a:prstGeom prst="rect">
            <a:avLst/>
          </a:prstGeom>
          <a:noFill/>
        </p:spPr>
        <p:txBody>
          <a:bodyPr wrap="none" rtlCol="0">
            <a:spAutoFit/>
          </a:bodyPr>
          <a:lstStyle/>
          <a:p>
            <a:r>
              <a:rPr lang="en-US" sz="1200" dirty="0">
                <a:latin typeface="+mn-lt"/>
              </a:rPr>
              <a:t>Weber 2017</a:t>
            </a:r>
          </a:p>
        </p:txBody>
      </p:sp>
      <p:pic>
        <p:nvPicPr>
          <p:cNvPr id="3" name="Picture 2">
            <a:extLst>
              <a:ext uri="{FF2B5EF4-FFF2-40B4-BE49-F238E27FC236}">
                <a16:creationId xmlns:a16="http://schemas.microsoft.com/office/drawing/2014/main" id="{DB089992-7EAC-3F42-AC13-FA2FB8F33F15}"/>
              </a:ext>
            </a:extLst>
          </p:cNvPr>
          <p:cNvPicPr>
            <a:picLocks noChangeAspect="1"/>
          </p:cNvPicPr>
          <p:nvPr/>
        </p:nvPicPr>
        <p:blipFill>
          <a:blip r:embed="rId5"/>
          <a:stretch>
            <a:fillRect/>
          </a:stretch>
        </p:blipFill>
        <p:spPr>
          <a:xfrm>
            <a:off x="204396" y="1387737"/>
            <a:ext cx="5244180" cy="1966568"/>
          </a:xfrm>
          <a:prstGeom prst="rect">
            <a:avLst/>
          </a:prstGeom>
        </p:spPr>
      </p:pic>
      <p:pic>
        <p:nvPicPr>
          <p:cNvPr id="8" name="Picture 7">
            <a:extLst>
              <a:ext uri="{FF2B5EF4-FFF2-40B4-BE49-F238E27FC236}">
                <a16:creationId xmlns:a16="http://schemas.microsoft.com/office/drawing/2014/main" id="{99EA8D24-D123-F848-8947-961E2817C55D}"/>
              </a:ext>
            </a:extLst>
          </p:cNvPr>
          <p:cNvPicPr>
            <a:picLocks noChangeAspect="1"/>
          </p:cNvPicPr>
          <p:nvPr/>
        </p:nvPicPr>
        <p:blipFill>
          <a:blip r:embed="rId6"/>
          <a:stretch>
            <a:fillRect/>
          </a:stretch>
        </p:blipFill>
        <p:spPr>
          <a:xfrm>
            <a:off x="2991439" y="3599042"/>
            <a:ext cx="2457137" cy="947864"/>
          </a:xfrm>
          <a:prstGeom prst="rect">
            <a:avLst/>
          </a:prstGeom>
        </p:spPr>
      </p:pic>
      <p:pic>
        <p:nvPicPr>
          <p:cNvPr id="9" name="weber 2017 ca heart.mp4">
            <a:hlinkClick r:id="" action="ppaction://media"/>
            <a:extLst>
              <a:ext uri="{FF2B5EF4-FFF2-40B4-BE49-F238E27FC236}">
                <a16:creationId xmlns:a16="http://schemas.microsoft.com/office/drawing/2014/main" id="{15BA15CC-C9A7-EF47-AD48-44E613F0000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48576" y="1143000"/>
            <a:ext cx="3578711" cy="2013025"/>
          </a:xfrm>
          <a:prstGeom prst="rect">
            <a:avLst/>
          </a:prstGeom>
          <a:ln>
            <a:solidFill>
              <a:schemeClr val="tx2"/>
            </a:solidFill>
          </a:ln>
        </p:spPr>
      </p:pic>
      <p:grpSp>
        <p:nvGrpSpPr>
          <p:cNvPr id="15" name="Group 14">
            <a:extLst>
              <a:ext uri="{FF2B5EF4-FFF2-40B4-BE49-F238E27FC236}">
                <a16:creationId xmlns:a16="http://schemas.microsoft.com/office/drawing/2014/main" id="{278DFE8A-BE5E-A44C-BD22-B2F7CEFAA014}"/>
              </a:ext>
            </a:extLst>
          </p:cNvPr>
          <p:cNvGrpSpPr/>
          <p:nvPr/>
        </p:nvGrpSpPr>
        <p:grpSpPr>
          <a:xfrm>
            <a:off x="5007429" y="4209143"/>
            <a:ext cx="2057137" cy="620446"/>
            <a:chOff x="5007429" y="4209143"/>
            <a:chExt cx="2057137" cy="620446"/>
          </a:xfrm>
        </p:grpSpPr>
        <p:sp>
          <p:nvSpPr>
            <p:cNvPr id="13" name="Line Callout 1 12">
              <a:extLst>
                <a:ext uri="{FF2B5EF4-FFF2-40B4-BE49-F238E27FC236}">
                  <a16:creationId xmlns:a16="http://schemas.microsoft.com/office/drawing/2014/main" id="{8D13A08A-35A9-0E4A-97C7-CFDE78CD7C5D}"/>
                </a:ext>
              </a:extLst>
            </p:cNvPr>
            <p:cNvSpPr/>
            <p:nvPr/>
          </p:nvSpPr>
          <p:spPr>
            <a:xfrm>
              <a:off x="5007429" y="4209143"/>
              <a:ext cx="441147" cy="337763"/>
            </a:xfrm>
            <a:prstGeom prst="borderCallout1">
              <a:avLst>
                <a:gd name="adj1" fmla="val 126180"/>
                <a:gd name="adj2" fmla="val 205526"/>
                <a:gd name="adj3" fmla="val 82420"/>
                <a:gd name="adj4" fmla="val 99852"/>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849EBFE-F916-FF44-B2B3-6AF4BCB437A3}"/>
                </a:ext>
              </a:extLst>
            </p:cNvPr>
            <p:cNvSpPr txBox="1"/>
            <p:nvPr/>
          </p:nvSpPr>
          <p:spPr>
            <a:xfrm>
              <a:off x="5834742" y="4521812"/>
              <a:ext cx="1229824" cy="307777"/>
            </a:xfrm>
            <a:prstGeom prst="rect">
              <a:avLst/>
            </a:prstGeom>
            <a:noFill/>
          </p:spPr>
          <p:txBody>
            <a:bodyPr wrap="none" rtlCol="0">
              <a:spAutoFit/>
            </a:bodyPr>
            <a:lstStyle/>
            <a:p>
              <a:r>
                <a:rPr lang="en-US" dirty="0">
                  <a:solidFill>
                    <a:schemeClr val="tx2"/>
                  </a:solidFill>
                  <a:latin typeface="Franklin Gothic Book" panose="020B0503020102020204" pitchFamily="34" charset="0"/>
                </a:rPr>
                <a:t>Activator cells</a:t>
              </a:r>
            </a:p>
          </p:txBody>
        </p:sp>
      </p:grpSp>
      <p:sp>
        <p:nvSpPr>
          <p:cNvPr id="2" name="TextBox 1">
            <a:extLst>
              <a:ext uri="{FF2B5EF4-FFF2-40B4-BE49-F238E27FC236}">
                <a16:creationId xmlns:a16="http://schemas.microsoft.com/office/drawing/2014/main" id="{225998FA-5A53-3D49-B10F-10AA9871FF31}"/>
              </a:ext>
            </a:extLst>
          </p:cNvPr>
          <p:cNvSpPr txBox="1"/>
          <p:nvPr/>
        </p:nvSpPr>
        <p:spPr>
          <a:xfrm>
            <a:off x="7736549" y="3291265"/>
            <a:ext cx="1290738" cy="307777"/>
          </a:xfrm>
          <a:prstGeom prst="rect">
            <a:avLst/>
          </a:prstGeom>
          <a:noFill/>
        </p:spPr>
        <p:txBody>
          <a:bodyPr wrap="none" rtlCol="0">
            <a:spAutoFit/>
          </a:bodyPr>
          <a:lstStyle/>
          <a:p>
            <a:r>
              <a:rPr lang="en-US" dirty="0"/>
              <a:t>Custom SPIM</a:t>
            </a:r>
          </a:p>
        </p:txBody>
      </p:sp>
    </p:spTree>
    <p:extLst>
      <p:ext uri="{BB962C8B-B14F-4D97-AF65-F5344CB8AC3E}">
        <p14:creationId xmlns:p14="http://schemas.microsoft.com/office/powerpoint/2010/main" val="158308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66"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EEBAA5-D5EF-D14B-86FB-879AFA9D241D}"/>
              </a:ext>
            </a:extLst>
          </p:cNvPr>
          <p:cNvSpPr/>
          <p:nvPr/>
        </p:nvSpPr>
        <p:spPr>
          <a:xfrm rot="16200000">
            <a:off x="7727348" y="3908147"/>
            <a:ext cx="2462050" cy="276999"/>
          </a:xfrm>
          <a:prstGeom prst="rect">
            <a:avLst/>
          </a:prstGeom>
        </p:spPr>
        <p:txBody>
          <a:bodyPr wrap="square">
            <a:spAutoFit/>
          </a:bodyPr>
          <a:lstStyle/>
          <a:p>
            <a:pPr algn="r"/>
            <a:r>
              <a:rPr lang="en-US" sz="1200" dirty="0" err="1">
                <a:solidFill>
                  <a:schemeClr val="tx1"/>
                </a:solidFill>
                <a:latin typeface="+mn-lt"/>
              </a:rPr>
              <a:t>Andor</a:t>
            </a:r>
            <a:r>
              <a:rPr lang="en-US" sz="1200" dirty="0">
                <a:solidFill>
                  <a:schemeClr val="tx1"/>
                </a:solidFill>
                <a:latin typeface="+mn-lt"/>
              </a:rPr>
              <a:t>; Fischer 2011; Zipfel 2003</a:t>
            </a:r>
          </a:p>
        </p:txBody>
      </p:sp>
      <p:pic>
        <p:nvPicPr>
          <p:cNvPr id="11" name="Picture 10" descr="Screen Shot 2015-10-13 at 3.01.42 AM.png">
            <a:extLst>
              <a:ext uri="{FF2B5EF4-FFF2-40B4-BE49-F238E27FC236}">
                <a16:creationId xmlns:a16="http://schemas.microsoft.com/office/drawing/2014/main" id="{6D0CA38C-0E81-D649-8C05-FA3F71D6FE35}"/>
              </a:ext>
            </a:extLst>
          </p:cNvPr>
          <p:cNvPicPr>
            <a:picLocks noChangeAspect="1"/>
          </p:cNvPicPr>
          <p:nvPr/>
        </p:nvPicPr>
        <p:blipFill rotWithShape="1">
          <a:blip r:embed="rId3">
            <a:extLst>
              <a:ext uri="{28A0092B-C50C-407E-A947-70E740481C1C}">
                <a14:useLocalDpi xmlns:a14="http://schemas.microsoft.com/office/drawing/2010/main" val="0"/>
              </a:ext>
            </a:extLst>
          </a:blip>
          <a:srcRect r="31428" b="11581"/>
          <a:stretch/>
        </p:blipFill>
        <p:spPr>
          <a:xfrm>
            <a:off x="839960" y="1621754"/>
            <a:ext cx="3042375" cy="1810068"/>
          </a:xfrm>
          <a:prstGeom prst="rect">
            <a:avLst/>
          </a:prstGeom>
          <a:ln>
            <a:noFill/>
          </a:ln>
        </p:spPr>
      </p:pic>
      <p:pic>
        <p:nvPicPr>
          <p:cNvPr id="16" name="Picture 15" descr="Screen Shot 2015-10-13 at 3.11.21 AM.png">
            <a:extLst>
              <a:ext uri="{FF2B5EF4-FFF2-40B4-BE49-F238E27FC236}">
                <a16:creationId xmlns:a16="http://schemas.microsoft.com/office/drawing/2014/main" id="{7CE38C4A-F253-084F-B198-F700517F5878}"/>
              </a:ext>
            </a:extLst>
          </p:cNvPr>
          <p:cNvPicPr>
            <a:picLocks noChangeAspect="1"/>
          </p:cNvPicPr>
          <p:nvPr/>
        </p:nvPicPr>
        <p:blipFill rotWithShape="1">
          <a:blip r:embed="rId4">
            <a:extLst>
              <a:ext uri="{28A0092B-C50C-407E-A947-70E740481C1C}">
                <a14:useLocalDpi xmlns:a14="http://schemas.microsoft.com/office/drawing/2010/main" val="0"/>
              </a:ext>
            </a:extLst>
          </a:blip>
          <a:srcRect l="847" t="2756" r="82870" b="2076"/>
          <a:stretch/>
        </p:blipFill>
        <p:spPr>
          <a:xfrm>
            <a:off x="3892485" y="1082382"/>
            <a:ext cx="1379426" cy="3007042"/>
          </a:xfrm>
          <a:prstGeom prst="rect">
            <a:avLst/>
          </a:prstGeom>
          <a:ln>
            <a:noFill/>
          </a:ln>
          <a:effectLst/>
        </p:spPr>
      </p:pic>
      <p:pic>
        <p:nvPicPr>
          <p:cNvPr id="22" name="Picture 21">
            <a:extLst>
              <a:ext uri="{FF2B5EF4-FFF2-40B4-BE49-F238E27FC236}">
                <a16:creationId xmlns:a16="http://schemas.microsoft.com/office/drawing/2014/main" id="{2F791A13-E4E6-1347-B0BC-682C1E9B76EC}"/>
              </a:ext>
            </a:extLst>
          </p:cNvPr>
          <p:cNvPicPr>
            <a:picLocks noChangeAspect="1"/>
          </p:cNvPicPr>
          <p:nvPr/>
        </p:nvPicPr>
        <p:blipFill>
          <a:blip r:embed="rId5"/>
          <a:stretch>
            <a:fillRect/>
          </a:stretch>
        </p:blipFill>
        <p:spPr>
          <a:xfrm>
            <a:off x="5475561" y="1836114"/>
            <a:ext cx="2973367" cy="1832774"/>
          </a:xfrm>
          <a:prstGeom prst="rect">
            <a:avLst/>
          </a:prstGeom>
        </p:spPr>
      </p:pic>
      <p:sp>
        <p:nvSpPr>
          <p:cNvPr id="33" name="TextBox 32">
            <a:extLst>
              <a:ext uri="{FF2B5EF4-FFF2-40B4-BE49-F238E27FC236}">
                <a16:creationId xmlns:a16="http://schemas.microsoft.com/office/drawing/2014/main" id="{2D6038A5-92B6-0C4D-B6A5-9F369CB139F5}"/>
              </a:ext>
            </a:extLst>
          </p:cNvPr>
          <p:cNvSpPr txBox="1"/>
          <p:nvPr/>
        </p:nvSpPr>
        <p:spPr>
          <a:xfrm>
            <a:off x="7212858" y="3646547"/>
            <a:ext cx="947695" cy="307777"/>
          </a:xfrm>
          <a:prstGeom prst="rect">
            <a:avLst/>
          </a:prstGeom>
          <a:noFill/>
        </p:spPr>
        <p:txBody>
          <a:bodyPr wrap="none" rtlCol="0">
            <a:spAutoFit/>
          </a:bodyPr>
          <a:lstStyle/>
          <a:p>
            <a:r>
              <a:rPr lang="en-US" b="1" dirty="0"/>
              <a:t>2-photon</a:t>
            </a:r>
          </a:p>
        </p:txBody>
      </p:sp>
      <p:sp>
        <p:nvSpPr>
          <p:cNvPr id="35" name="TextBox 34">
            <a:extLst>
              <a:ext uri="{FF2B5EF4-FFF2-40B4-BE49-F238E27FC236}">
                <a16:creationId xmlns:a16="http://schemas.microsoft.com/office/drawing/2014/main" id="{951C1AC6-AA60-9B47-B2EA-A3D1AB88DF52}"/>
              </a:ext>
            </a:extLst>
          </p:cNvPr>
          <p:cNvSpPr txBox="1"/>
          <p:nvPr/>
        </p:nvSpPr>
        <p:spPr>
          <a:xfrm>
            <a:off x="2769467" y="3602799"/>
            <a:ext cx="947695" cy="307777"/>
          </a:xfrm>
          <a:prstGeom prst="rect">
            <a:avLst/>
          </a:prstGeom>
          <a:noFill/>
        </p:spPr>
        <p:txBody>
          <a:bodyPr wrap="none" rtlCol="0">
            <a:spAutoFit/>
          </a:bodyPr>
          <a:lstStyle/>
          <a:p>
            <a:r>
              <a:rPr lang="en-US" b="1" dirty="0"/>
              <a:t>1-photon</a:t>
            </a:r>
          </a:p>
        </p:txBody>
      </p:sp>
      <p:sp>
        <p:nvSpPr>
          <p:cNvPr id="37" name="Rectangle 36">
            <a:extLst>
              <a:ext uri="{FF2B5EF4-FFF2-40B4-BE49-F238E27FC236}">
                <a16:creationId xmlns:a16="http://schemas.microsoft.com/office/drawing/2014/main" id="{B7BB6A46-E413-6040-8D5C-B704ACF501E8}"/>
              </a:ext>
            </a:extLst>
          </p:cNvPr>
          <p:cNvSpPr/>
          <p:nvPr/>
        </p:nvSpPr>
        <p:spPr>
          <a:xfrm>
            <a:off x="6784622" y="970348"/>
            <a:ext cx="1963639" cy="291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DE42C4-A530-B04B-B18F-7CF1E405F106}"/>
              </a:ext>
            </a:extLst>
          </p:cNvPr>
          <p:cNvSpPr/>
          <p:nvPr/>
        </p:nvSpPr>
        <p:spPr>
          <a:xfrm>
            <a:off x="2361147" y="1082382"/>
            <a:ext cx="6461634" cy="2805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A04E77-3235-A947-880C-C137FF61AA81}"/>
              </a:ext>
            </a:extLst>
          </p:cNvPr>
          <p:cNvSpPr>
            <a:spLocks noGrp="1"/>
          </p:cNvSpPr>
          <p:nvPr>
            <p:ph type="title"/>
          </p:nvPr>
        </p:nvSpPr>
        <p:spPr/>
        <p:txBody>
          <a:bodyPr>
            <a:normAutofit fontScale="90000"/>
          </a:bodyPr>
          <a:lstStyle/>
          <a:p>
            <a:r>
              <a:rPr lang="en-US" dirty="0"/>
              <a:t>Optical sectioning is achieved by limiting either </a:t>
            </a:r>
            <a:r>
              <a:rPr lang="en-US" dirty="0">
                <a:solidFill>
                  <a:schemeClr val="accent5"/>
                </a:solidFill>
              </a:rPr>
              <a:t>excitation</a:t>
            </a:r>
            <a:r>
              <a:rPr lang="en-US" dirty="0"/>
              <a:t> or </a:t>
            </a:r>
            <a:r>
              <a:rPr lang="en-US" dirty="0">
                <a:solidFill>
                  <a:schemeClr val="accent5"/>
                </a:solidFill>
              </a:rPr>
              <a:t>detection</a:t>
            </a:r>
          </a:p>
        </p:txBody>
      </p:sp>
      <p:graphicFrame>
        <p:nvGraphicFramePr>
          <p:cNvPr id="38" name="Table 37">
            <a:extLst>
              <a:ext uri="{FF2B5EF4-FFF2-40B4-BE49-F238E27FC236}">
                <a16:creationId xmlns:a16="http://schemas.microsoft.com/office/drawing/2014/main" id="{01A30A76-CE1D-924C-A96E-9631002E904C}"/>
              </a:ext>
            </a:extLst>
          </p:cNvPr>
          <p:cNvGraphicFramePr>
            <a:graphicFrameLocks noGrp="1"/>
          </p:cNvGraphicFramePr>
          <p:nvPr>
            <p:extLst>
              <p:ext uri="{D42A27DB-BD31-4B8C-83A1-F6EECF244321}">
                <p14:modId xmlns:p14="http://schemas.microsoft.com/office/powerpoint/2010/main" val="2864036390"/>
              </p:ext>
            </p:extLst>
          </p:nvPr>
        </p:nvGraphicFramePr>
        <p:xfrm>
          <a:off x="67163" y="3931982"/>
          <a:ext cx="8742560" cy="1112520"/>
        </p:xfrm>
        <a:graphic>
          <a:graphicData uri="http://schemas.openxmlformats.org/drawingml/2006/table">
            <a:tbl>
              <a:tblPr firstRow="1" bandRow="1">
                <a:tableStyleId>{5940675A-B579-460E-94D1-54222C63F5DA}</a:tableStyleId>
              </a:tblPr>
              <a:tblGrid>
                <a:gridCol w="1389104">
                  <a:extLst>
                    <a:ext uri="{9D8B030D-6E8A-4147-A177-3AD203B41FA5}">
                      <a16:colId xmlns:a16="http://schemas.microsoft.com/office/drawing/2014/main" val="2467237399"/>
                    </a:ext>
                  </a:extLst>
                </a:gridCol>
                <a:gridCol w="1004711">
                  <a:extLst>
                    <a:ext uri="{9D8B030D-6E8A-4147-A177-3AD203B41FA5}">
                      <a16:colId xmlns:a16="http://schemas.microsoft.com/office/drawing/2014/main" val="3346180460"/>
                    </a:ext>
                  </a:extLst>
                </a:gridCol>
                <a:gridCol w="4163105">
                  <a:extLst>
                    <a:ext uri="{9D8B030D-6E8A-4147-A177-3AD203B41FA5}">
                      <a16:colId xmlns:a16="http://schemas.microsoft.com/office/drawing/2014/main" val="2224713299"/>
                    </a:ext>
                  </a:extLst>
                </a:gridCol>
                <a:gridCol w="2185640">
                  <a:extLst>
                    <a:ext uri="{9D8B030D-6E8A-4147-A177-3AD203B41FA5}">
                      <a16:colId xmlns:a16="http://schemas.microsoft.com/office/drawing/2014/main" val="2598330134"/>
                    </a:ext>
                  </a:extLst>
                </a:gridCol>
              </a:tblGrid>
              <a:tr h="370840">
                <a:tc gridSpan="4">
                  <a:txBody>
                    <a:bodyPr/>
                    <a:lstStyle/>
                    <a:p>
                      <a:pPr algn="ctr"/>
                      <a:r>
                        <a:rPr lang="en-US" b="1" dirty="0">
                          <a:solidFill>
                            <a:schemeClr val="tx2"/>
                          </a:solidFill>
                        </a:rPr>
                        <a:t>Z</a:t>
                      </a:r>
                    </a:p>
                  </a:txBody>
                  <a:tcPr>
                    <a:solidFill>
                      <a:schemeClr val="accent1">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750614532"/>
                  </a:ext>
                </a:extLst>
              </a:tr>
              <a:tr h="370840">
                <a:tc>
                  <a:txBody>
                    <a:bodyPr/>
                    <a:lstStyle/>
                    <a:p>
                      <a:pPr algn="r"/>
                      <a:r>
                        <a:rPr lang="en-US" b="1" dirty="0">
                          <a:solidFill>
                            <a:schemeClr val="tx2"/>
                          </a:solidFill>
                        </a:rPr>
                        <a:t>Illumination</a:t>
                      </a:r>
                    </a:p>
                  </a:txBody>
                  <a:tcPr anchor="ctr"/>
                </a:tc>
                <a:tc>
                  <a:txBody>
                    <a:bodyPr/>
                    <a:lstStyle/>
                    <a:p>
                      <a:pPr algn="ctr"/>
                      <a:r>
                        <a:rPr lang="en-US" sz="1400" dirty="0"/>
                        <a:t>full depth</a:t>
                      </a:r>
                    </a:p>
                  </a:txBody>
                  <a:tcPr anchor="ctr"/>
                </a:tc>
                <a:tc>
                  <a:txBody>
                    <a:bodyPr/>
                    <a:lstStyle/>
                    <a:p>
                      <a:pPr algn="ctr"/>
                      <a:r>
                        <a:rPr lang="en-US" dirty="0"/>
                        <a:t>full depth</a:t>
                      </a:r>
                    </a:p>
                  </a:txBody>
                  <a:tcPr anchor="ctr"/>
                </a:tc>
                <a:tc>
                  <a:txBody>
                    <a:bodyPr/>
                    <a:lstStyle/>
                    <a:p>
                      <a:pPr algn="ctr"/>
                      <a:r>
                        <a:rPr lang="en-US" dirty="0"/>
                        <a:t>point</a:t>
                      </a:r>
                    </a:p>
                  </a:txBody>
                  <a:tcPr anchor="ctr"/>
                </a:tc>
                <a:extLst>
                  <a:ext uri="{0D108BD9-81ED-4DB2-BD59-A6C34878D82A}">
                    <a16:rowId xmlns:a16="http://schemas.microsoft.com/office/drawing/2014/main" val="3194113755"/>
                  </a:ext>
                </a:extLst>
              </a:tr>
              <a:tr h="370840">
                <a:tc>
                  <a:txBody>
                    <a:bodyPr/>
                    <a:lstStyle/>
                    <a:p>
                      <a:pPr algn="r"/>
                      <a:r>
                        <a:rPr lang="en-US" b="1" dirty="0">
                          <a:solidFill>
                            <a:schemeClr val="tx2"/>
                          </a:solidFill>
                        </a:rPr>
                        <a:t>Detection</a:t>
                      </a:r>
                    </a:p>
                  </a:txBody>
                  <a:tcPr anchor="ctr"/>
                </a:tc>
                <a:tc>
                  <a:txBody>
                    <a:bodyPr/>
                    <a:lstStyle/>
                    <a:p>
                      <a:pPr algn="ctr"/>
                      <a:r>
                        <a:rPr lang="en-US" sz="1400" dirty="0"/>
                        <a:t>full depth</a:t>
                      </a:r>
                    </a:p>
                  </a:txBody>
                  <a:tcPr anchor="ctr"/>
                </a:tc>
                <a:tc>
                  <a:txBody>
                    <a:bodyPr/>
                    <a:lstStyle/>
                    <a:p>
                      <a:pPr algn="ctr"/>
                      <a:r>
                        <a:rPr lang="en-US" dirty="0"/>
                        <a:t>point</a:t>
                      </a:r>
                    </a:p>
                  </a:txBody>
                  <a:tcPr anchor="ctr"/>
                </a:tc>
                <a:tc>
                  <a:txBody>
                    <a:bodyPr/>
                    <a:lstStyle/>
                    <a:p>
                      <a:pPr algn="ctr"/>
                      <a:r>
                        <a:rPr lang="en-US" dirty="0"/>
                        <a:t>point</a:t>
                      </a:r>
                    </a:p>
                  </a:txBody>
                  <a:tcPr anchor="ctr"/>
                </a:tc>
                <a:extLst>
                  <a:ext uri="{0D108BD9-81ED-4DB2-BD59-A6C34878D82A}">
                    <a16:rowId xmlns:a16="http://schemas.microsoft.com/office/drawing/2014/main" val="2279113708"/>
                  </a:ext>
                </a:extLst>
              </a:tr>
            </a:tbl>
          </a:graphicData>
        </a:graphic>
      </p:graphicFrame>
      <p:sp>
        <p:nvSpPr>
          <p:cNvPr id="39" name="TextBox 38">
            <a:extLst>
              <a:ext uri="{FF2B5EF4-FFF2-40B4-BE49-F238E27FC236}">
                <a16:creationId xmlns:a16="http://schemas.microsoft.com/office/drawing/2014/main" id="{7D21A8FE-4336-1A4B-8673-2E8775710A56}"/>
              </a:ext>
            </a:extLst>
          </p:cNvPr>
          <p:cNvSpPr txBox="1"/>
          <p:nvPr/>
        </p:nvSpPr>
        <p:spPr>
          <a:xfrm>
            <a:off x="7064506" y="1398898"/>
            <a:ext cx="1545616" cy="307777"/>
          </a:xfrm>
          <a:prstGeom prst="rect">
            <a:avLst/>
          </a:prstGeom>
          <a:noFill/>
          <a:ln>
            <a:solidFill>
              <a:schemeClr val="tx2"/>
            </a:solidFill>
          </a:ln>
        </p:spPr>
        <p:txBody>
          <a:bodyPr wrap="none" rtlCol="0">
            <a:spAutoFit/>
          </a:bodyPr>
          <a:lstStyle/>
          <a:p>
            <a:r>
              <a:rPr lang="en-US" b="1" dirty="0">
                <a:solidFill>
                  <a:schemeClr val="tx2"/>
                </a:solidFill>
              </a:rPr>
              <a:t>Least damaging</a:t>
            </a:r>
          </a:p>
        </p:txBody>
      </p:sp>
    </p:spTree>
    <p:extLst>
      <p:ext uri="{BB962C8B-B14F-4D97-AF65-F5344CB8AC3E}">
        <p14:creationId xmlns:p14="http://schemas.microsoft.com/office/powerpoint/2010/main" val="314116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1" animBg="1"/>
      <p:bldP spid="36" grpId="1"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4E77-3235-A947-880C-C137FF61AA81}"/>
              </a:ext>
            </a:extLst>
          </p:cNvPr>
          <p:cNvSpPr>
            <a:spLocks noGrp="1"/>
          </p:cNvSpPr>
          <p:nvPr>
            <p:ph type="title"/>
          </p:nvPr>
        </p:nvSpPr>
        <p:spPr/>
        <p:txBody>
          <a:bodyPr>
            <a:normAutofit fontScale="90000"/>
          </a:bodyPr>
          <a:lstStyle/>
          <a:p>
            <a:r>
              <a:rPr lang="en-US" dirty="0"/>
              <a:t>Optical sectioning can slow down acquisition</a:t>
            </a:r>
          </a:p>
        </p:txBody>
      </p:sp>
      <p:sp>
        <p:nvSpPr>
          <p:cNvPr id="14" name="Rectangle 13">
            <a:extLst>
              <a:ext uri="{FF2B5EF4-FFF2-40B4-BE49-F238E27FC236}">
                <a16:creationId xmlns:a16="http://schemas.microsoft.com/office/drawing/2014/main" id="{47EEBAA5-D5EF-D14B-86FB-879AFA9D241D}"/>
              </a:ext>
            </a:extLst>
          </p:cNvPr>
          <p:cNvSpPr/>
          <p:nvPr/>
        </p:nvSpPr>
        <p:spPr>
          <a:xfrm rot="16200000">
            <a:off x="7727348" y="3908147"/>
            <a:ext cx="2462050" cy="276999"/>
          </a:xfrm>
          <a:prstGeom prst="rect">
            <a:avLst/>
          </a:prstGeom>
        </p:spPr>
        <p:txBody>
          <a:bodyPr wrap="square">
            <a:spAutoFit/>
          </a:bodyPr>
          <a:lstStyle/>
          <a:p>
            <a:pPr algn="r"/>
            <a:r>
              <a:rPr lang="en-US" sz="1200" dirty="0" err="1">
                <a:solidFill>
                  <a:schemeClr val="tx1"/>
                </a:solidFill>
                <a:latin typeface="+mn-lt"/>
              </a:rPr>
              <a:t>Andor</a:t>
            </a:r>
            <a:r>
              <a:rPr lang="en-US" sz="1200" dirty="0">
                <a:solidFill>
                  <a:schemeClr val="tx1"/>
                </a:solidFill>
                <a:latin typeface="+mn-lt"/>
              </a:rPr>
              <a:t>; Fischer 2011; Zipfel 2003</a:t>
            </a:r>
          </a:p>
        </p:txBody>
      </p:sp>
      <p:pic>
        <p:nvPicPr>
          <p:cNvPr id="11" name="Picture 10" descr="Screen Shot 2015-10-13 at 3.01.42 AM.png">
            <a:extLst>
              <a:ext uri="{FF2B5EF4-FFF2-40B4-BE49-F238E27FC236}">
                <a16:creationId xmlns:a16="http://schemas.microsoft.com/office/drawing/2014/main" id="{6D0CA38C-0E81-D649-8C05-FA3F71D6FE35}"/>
              </a:ext>
            </a:extLst>
          </p:cNvPr>
          <p:cNvPicPr>
            <a:picLocks noChangeAspect="1"/>
          </p:cNvPicPr>
          <p:nvPr/>
        </p:nvPicPr>
        <p:blipFill rotWithShape="1">
          <a:blip r:embed="rId3">
            <a:extLst>
              <a:ext uri="{28A0092B-C50C-407E-A947-70E740481C1C}">
                <a14:useLocalDpi xmlns:a14="http://schemas.microsoft.com/office/drawing/2010/main" val="0"/>
              </a:ext>
            </a:extLst>
          </a:blip>
          <a:srcRect r="31428" b="11581"/>
          <a:stretch/>
        </p:blipFill>
        <p:spPr>
          <a:xfrm>
            <a:off x="839960" y="1621754"/>
            <a:ext cx="3042375" cy="1810068"/>
          </a:xfrm>
          <a:prstGeom prst="rect">
            <a:avLst/>
          </a:prstGeom>
          <a:ln>
            <a:noFill/>
          </a:ln>
        </p:spPr>
      </p:pic>
      <p:pic>
        <p:nvPicPr>
          <p:cNvPr id="16" name="Picture 15" descr="Screen Shot 2015-10-13 at 3.11.21 AM.png">
            <a:extLst>
              <a:ext uri="{FF2B5EF4-FFF2-40B4-BE49-F238E27FC236}">
                <a16:creationId xmlns:a16="http://schemas.microsoft.com/office/drawing/2014/main" id="{7CE38C4A-F253-084F-B198-F700517F5878}"/>
              </a:ext>
            </a:extLst>
          </p:cNvPr>
          <p:cNvPicPr>
            <a:picLocks noChangeAspect="1"/>
          </p:cNvPicPr>
          <p:nvPr/>
        </p:nvPicPr>
        <p:blipFill rotWithShape="1">
          <a:blip r:embed="rId4">
            <a:extLst>
              <a:ext uri="{28A0092B-C50C-407E-A947-70E740481C1C}">
                <a14:useLocalDpi xmlns:a14="http://schemas.microsoft.com/office/drawing/2010/main" val="0"/>
              </a:ext>
            </a:extLst>
          </a:blip>
          <a:srcRect l="847" t="2756" r="82870" b="2076"/>
          <a:stretch/>
        </p:blipFill>
        <p:spPr>
          <a:xfrm>
            <a:off x="3892485" y="1082382"/>
            <a:ext cx="1379426" cy="3007042"/>
          </a:xfrm>
          <a:prstGeom prst="rect">
            <a:avLst/>
          </a:prstGeom>
          <a:ln>
            <a:noFill/>
          </a:ln>
          <a:effectLst/>
        </p:spPr>
      </p:pic>
      <p:pic>
        <p:nvPicPr>
          <p:cNvPr id="22" name="Picture 21">
            <a:extLst>
              <a:ext uri="{FF2B5EF4-FFF2-40B4-BE49-F238E27FC236}">
                <a16:creationId xmlns:a16="http://schemas.microsoft.com/office/drawing/2014/main" id="{2F791A13-E4E6-1347-B0BC-682C1E9B76EC}"/>
              </a:ext>
            </a:extLst>
          </p:cNvPr>
          <p:cNvPicPr>
            <a:picLocks noChangeAspect="1"/>
          </p:cNvPicPr>
          <p:nvPr/>
        </p:nvPicPr>
        <p:blipFill>
          <a:blip r:embed="rId5"/>
          <a:stretch>
            <a:fillRect/>
          </a:stretch>
        </p:blipFill>
        <p:spPr>
          <a:xfrm>
            <a:off x="5475561" y="1836114"/>
            <a:ext cx="2973367" cy="1832774"/>
          </a:xfrm>
          <a:prstGeom prst="rect">
            <a:avLst/>
          </a:prstGeom>
        </p:spPr>
      </p:pic>
      <p:sp>
        <p:nvSpPr>
          <p:cNvPr id="33" name="TextBox 32">
            <a:extLst>
              <a:ext uri="{FF2B5EF4-FFF2-40B4-BE49-F238E27FC236}">
                <a16:creationId xmlns:a16="http://schemas.microsoft.com/office/drawing/2014/main" id="{2D6038A5-92B6-0C4D-B6A5-9F369CB139F5}"/>
              </a:ext>
            </a:extLst>
          </p:cNvPr>
          <p:cNvSpPr txBox="1"/>
          <p:nvPr/>
        </p:nvSpPr>
        <p:spPr>
          <a:xfrm>
            <a:off x="7212858" y="3646547"/>
            <a:ext cx="947695" cy="307777"/>
          </a:xfrm>
          <a:prstGeom prst="rect">
            <a:avLst/>
          </a:prstGeom>
          <a:noFill/>
        </p:spPr>
        <p:txBody>
          <a:bodyPr wrap="none" rtlCol="0">
            <a:spAutoFit/>
          </a:bodyPr>
          <a:lstStyle/>
          <a:p>
            <a:r>
              <a:rPr lang="en-US" b="1" dirty="0"/>
              <a:t>2-photon</a:t>
            </a:r>
          </a:p>
        </p:txBody>
      </p:sp>
      <p:sp>
        <p:nvSpPr>
          <p:cNvPr id="35" name="TextBox 34">
            <a:extLst>
              <a:ext uri="{FF2B5EF4-FFF2-40B4-BE49-F238E27FC236}">
                <a16:creationId xmlns:a16="http://schemas.microsoft.com/office/drawing/2014/main" id="{951C1AC6-AA60-9B47-B2EA-A3D1AB88DF52}"/>
              </a:ext>
            </a:extLst>
          </p:cNvPr>
          <p:cNvSpPr txBox="1"/>
          <p:nvPr/>
        </p:nvSpPr>
        <p:spPr>
          <a:xfrm>
            <a:off x="2769467" y="3602799"/>
            <a:ext cx="947695" cy="307777"/>
          </a:xfrm>
          <a:prstGeom prst="rect">
            <a:avLst/>
          </a:prstGeom>
          <a:noFill/>
        </p:spPr>
        <p:txBody>
          <a:bodyPr wrap="none" rtlCol="0">
            <a:spAutoFit/>
          </a:bodyPr>
          <a:lstStyle/>
          <a:p>
            <a:r>
              <a:rPr lang="en-US" b="1" dirty="0"/>
              <a:t>1-photon</a:t>
            </a:r>
          </a:p>
        </p:txBody>
      </p:sp>
      <p:graphicFrame>
        <p:nvGraphicFramePr>
          <p:cNvPr id="12" name="Table 11">
            <a:extLst>
              <a:ext uri="{FF2B5EF4-FFF2-40B4-BE49-F238E27FC236}">
                <a16:creationId xmlns:a16="http://schemas.microsoft.com/office/drawing/2014/main" id="{6E2A0AD4-D9E1-FD42-A409-69B7A0ED63C1}"/>
              </a:ext>
            </a:extLst>
          </p:cNvPr>
          <p:cNvGraphicFramePr>
            <a:graphicFrameLocks noGrp="1"/>
          </p:cNvGraphicFramePr>
          <p:nvPr>
            <p:extLst>
              <p:ext uri="{D42A27DB-BD31-4B8C-83A1-F6EECF244321}">
                <p14:modId xmlns:p14="http://schemas.microsoft.com/office/powerpoint/2010/main" val="798447985"/>
              </p:ext>
            </p:extLst>
          </p:nvPr>
        </p:nvGraphicFramePr>
        <p:xfrm>
          <a:off x="61517" y="3960203"/>
          <a:ext cx="8742560" cy="1112520"/>
        </p:xfrm>
        <a:graphic>
          <a:graphicData uri="http://schemas.openxmlformats.org/drawingml/2006/table">
            <a:tbl>
              <a:tblPr firstRow="1" bandRow="1">
                <a:tableStyleId>{5940675A-B579-460E-94D1-54222C63F5DA}</a:tableStyleId>
              </a:tblPr>
              <a:tblGrid>
                <a:gridCol w="1389104">
                  <a:extLst>
                    <a:ext uri="{9D8B030D-6E8A-4147-A177-3AD203B41FA5}">
                      <a16:colId xmlns:a16="http://schemas.microsoft.com/office/drawing/2014/main" val="2467237399"/>
                    </a:ext>
                  </a:extLst>
                </a:gridCol>
                <a:gridCol w="880533">
                  <a:extLst>
                    <a:ext uri="{9D8B030D-6E8A-4147-A177-3AD203B41FA5}">
                      <a16:colId xmlns:a16="http://schemas.microsoft.com/office/drawing/2014/main" val="3346180460"/>
                    </a:ext>
                  </a:extLst>
                </a:gridCol>
                <a:gridCol w="4287283">
                  <a:extLst>
                    <a:ext uri="{9D8B030D-6E8A-4147-A177-3AD203B41FA5}">
                      <a16:colId xmlns:a16="http://schemas.microsoft.com/office/drawing/2014/main" val="2224713299"/>
                    </a:ext>
                  </a:extLst>
                </a:gridCol>
                <a:gridCol w="2185640">
                  <a:extLst>
                    <a:ext uri="{9D8B030D-6E8A-4147-A177-3AD203B41FA5}">
                      <a16:colId xmlns:a16="http://schemas.microsoft.com/office/drawing/2014/main" val="2598330134"/>
                    </a:ext>
                  </a:extLst>
                </a:gridCol>
              </a:tblGrid>
              <a:tr h="370840">
                <a:tc gridSpan="4">
                  <a:txBody>
                    <a:bodyPr/>
                    <a:lstStyle/>
                    <a:p>
                      <a:pPr algn="ctr"/>
                      <a:r>
                        <a:rPr lang="en-US" b="1" dirty="0">
                          <a:solidFill>
                            <a:schemeClr val="tx2"/>
                          </a:solidFill>
                        </a:rPr>
                        <a:t>XY</a:t>
                      </a:r>
                    </a:p>
                  </a:txBody>
                  <a:tcPr>
                    <a:solidFill>
                      <a:schemeClr val="accent1">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750614532"/>
                  </a:ext>
                </a:extLst>
              </a:tr>
              <a:tr h="370840">
                <a:tc>
                  <a:txBody>
                    <a:bodyPr/>
                    <a:lstStyle/>
                    <a:p>
                      <a:pPr algn="r"/>
                      <a:r>
                        <a:rPr lang="en-US" b="1" dirty="0">
                          <a:solidFill>
                            <a:schemeClr val="tx2"/>
                          </a:solidFill>
                        </a:rPr>
                        <a:t>Illumination</a:t>
                      </a:r>
                    </a:p>
                  </a:txBody>
                  <a:tcPr/>
                </a:tc>
                <a:tc>
                  <a:txBody>
                    <a:bodyPr/>
                    <a:lstStyle/>
                    <a:p>
                      <a:pPr algn="ctr"/>
                      <a:r>
                        <a:rPr lang="en-US" dirty="0"/>
                        <a:t>field</a:t>
                      </a:r>
                    </a:p>
                  </a:txBody>
                  <a:tcPr/>
                </a:tc>
                <a:tc>
                  <a:txBody>
                    <a:bodyPr/>
                    <a:lstStyle/>
                    <a:p>
                      <a:pPr algn="ctr"/>
                      <a:r>
                        <a:rPr lang="en-US" dirty="0"/>
                        <a:t>point</a:t>
                      </a:r>
                    </a:p>
                  </a:txBody>
                  <a:tcPr/>
                </a:tc>
                <a:tc>
                  <a:txBody>
                    <a:bodyPr/>
                    <a:lstStyle/>
                    <a:p>
                      <a:pPr algn="ctr"/>
                      <a:r>
                        <a:rPr lang="en-US" dirty="0"/>
                        <a:t>point</a:t>
                      </a:r>
                    </a:p>
                  </a:txBody>
                  <a:tcPr/>
                </a:tc>
                <a:extLst>
                  <a:ext uri="{0D108BD9-81ED-4DB2-BD59-A6C34878D82A}">
                    <a16:rowId xmlns:a16="http://schemas.microsoft.com/office/drawing/2014/main" val="3194113755"/>
                  </a:ext>
                </a:extLst>
              </a:tr>
              <a:tr h="370840">
                <a:tc>
                  <a:txBody>
                    <a:bodyPr/>
                    <a:lstStyle/>
                    <a:p>
                      <a:pPr algn="r"/>
                      <a:r>
                        <a:rPr lang="en-US" b="1" dirty="0">
                          <a:solidFill>
                            <a:schemeClr val="tx2"/>
                          </a:solidFill>
                        </a:rPr>
                        <a:t>Detection</a:t>
                      </a:r>
                    </a:p>
                  </a:txBody>
                  <a:tcPr/>
                </a:tc>
                <a:tc>
                  <a:txBody>
                    <a:bodyPr/>
                    <a:lstStyle/>
                    <a:p>
                      <a:pPr algn="ctr"/>
                      <a:r>
                        <a:rPr lang="en-US" dirty="0"/>
                        <a:t>field</a:t>
                      </a:r>
                    </a:p>
                  </a:txBody>
                  <a:tcPr/>
                </a:tc>
                <a:tc>
                  <a:txBody>
                    <a:bodyPr/>
                    <a:lstStyle/>
                    <a:p>
                      <a:pPr algn="ctr"/>
                      <a:r>
                        <a:rPr lang="en-US" dirty="0"/>
                        <a:t>point</a:t>
                      </a:r>
                    </a:p>
                  </a:txBody>
                  <a:tcPr/>
                </a:tc>
                <a:tc>
                  <a:txBody>
                    <a:bodyPr/>
                    <a:lstStyle/>
                    <a:p>
                      <a:pPr algn="ctr"/>
                      <a:r>
                        <a:rPr lang="en-US" dirty="0"/>
                        <a:t>point</a:t>
                      </a:r>
                    </a:p>
                  </a:txBody>
                  <a:tcPr/>
                </a:tc>
                <a:extLst>
                  <a:ext uri="{0D108BD9-81ED-4DB2-BD59-A6C34878D82A}">
                    <a16:rowId xmlns:a16="http://schemas.microsoft.com/office/drawing/2014/main" val="2279113708"/>
                  </a:ext>
                </a:extLst>
              </a:tr>
            </a:tbl>
          </a:graphicData>
        </a:graphic>
      </p:graphicFrame>
    </p:spTree>
    <p:extLst>
      <p:ext uri="{BB962C8B-B14F-4D97-AF65-F5344CB8AC3E}">
        <p14:creationId xmlns:p14="http://schemas.microsoft.com/office/powerpoint/2010/main" val="230374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4E77-3235-A947-880C-C137FF61AA81}"/>
              </a:ext>
            </a:extLst>
          </p:cNvPr>
          <p:cNvSpPr>
            <a:spLocks noGrp="1"/>
          </p:cNvSpPr>
          <p:nvPr>
            <p:ph type="title"/>
          </p:nvPr>
        </p:nvSpPr>
        <p:spPr>
          <a:xfrm>
            <a:off x="457200" y="400049"/>
            <a:ext cx="8528756" cy="932039"/>
          </a:xfrm>
        </p:spPr>
        <p:txBody>
          <a:bodyPr>
            <a:normAutofit fontScale="90000"/>
          </a:bodyPr>
          <a:lstStyle/>
          <a:p>
            <a:r>
              <a:rPr lang="en-US" dirty="0"/>
              <a:t>LSFM: Excitation and detection of the whole plane</a:t>
            </a:r>
          </a:p>
        </p:txBody>
      </p:sp>
      <p:sp>
        <p:nvSpPr>
          <p:cNvPr id="14" name="Rectangle 13">
            <a:extLst>
              <a:ext uri="{FF2B5EF4-FFF2-40B4-BE49-F238E27FC236}">
                <a16:creationId xmlns:a16="http://schemas.microsoft.com/office/drawing/2014/main" id="{47EEBAA5-D5EF-D14B-86FB-879AFA9D241D}"/>
              </a:ext>
            </a:extLst>
          </p:cNvPr>
          <p:cNvSpPr/>
          <p:nvPr/>
        </p:nvSpPr>
        <p:spPr>
          <a:xfrm>
            <a:off x="6651854" y="4835723"/>
            <a:ext cx="2462050" cy="276999"/>
          </a:xfrm>
          <a:prstGeom prst="rect">
            <a:avLst/>
          </a:prstGeom>
        </p:spPr>
        <p:txBody>
          <a:bodyPr wrap="square">
            <a:spAutoFit/>
          </a:bodyPr>
          <a:lstStyle/>
          <a:p>
            <a:pPr algn="r"/>
            <a:r>
              <a:rPr lang="en-US" sz="1200" dirty="0">
                <a:solidFill>
                  <a:schemeClr val="tx1"/>
                </a:solidFill>
                <a:latin typeface="+mn-lt"/>
              </a:rPr>
              <a:t>Zeiss; </a:t>
            </a:r>
            <a:r>
              <a:rPr lang="en-US" sz="1200" dirty="0" err="1">
                <a:solidFill>
                  <a:schemeClr val="tx1"/>
                </a:solidFill>
                <a:latin typeface="+mn-lt"/>
              </a:rPr>
              <a:t>Greger</a:t>
            </a:r>
            <a:r>
              <a:rPr lang="en-US" sz="1200" dirty="0">
                <a:solidFill>
                  <a:schemeClr val="tx1"/>
                </a:solidFill>
                <a:latin typeface="+mn-lt"/>
              </a:rPr>
              <a:t> 2006</a:t>
            </a:r>
          </a:p>
        </p:txBody>
      </p:sp>
      <p:pic>
        <p:nvPicPr>
          <p:cNvPr id="5" name="Picture 4">
            <a:extLst>
              <a:ext uri="{FF2B5EF4-FFF2-40B4-BE49-F238E27FC236}">
                <a16:creationId xmlns:a16="http://schemas.microsoft.com/office/drawing/2014/main" id="{E38A4B3A-93C5-3641-9195-DF1AE69259CB}"/>
              </a:ext>
            </a:extLst>
          </p:cNvPr>
          <p:cNvPicPr>
            <a:picLocks noChangeAspect="1"/>
          </p:cNvPicPr>
          <p:nvPr/>
        </p:nvPicPr>
        <p:blipFill rotWithShape="1">
          <a:blip r:embed="rId3"/>
          <a:srcRect l="8109" t="2143"/>
          <a:stretch/>
        </p:blipFill>
        <p:spPr>
          <a:xfrm>
            <a:off x="220134" y="1614311"/>
            <a:ext cx="4290432" cy="2990322"/>
          </a:xfrm>
          <a:prstGeom prst="rect">
            <a:avLst/>
          </a:prstGeom>
        </p:spPr>
      </p:pic>
      <p:pic>
        <p:nvPicPr>
          <p:cNvPr id="7" name="Picture 6">
            <a:extLst>
              <a:ext uri="{FF2B5EF4-FFF2-40B4-BE49-F238E27FC236}">
                <a16:creationId xmlns:a16="http://schemas.microsoft.com/office/drawing/2014/main" id="{30754A8D-0479-DF44-8855-63F20907C6B1}"/>
              </a:ext>
            </a:extLst>
          </p:cNvPr>
          <p:cNvPicPr>
            <a:picLocks noChangeAspect="1"/>
          </p:cNvPicPr>
          <p:nvPr/>
        </p:nvPicPr>
        <p:blipFill>
          <a:blip r:embed="rId4"/>
          <a:stretch>
            <a:fillRect/>
          </a:stretch>
        </p:blipFill>
        <p:spPr>
          <a:xfrm>
            <a:off x="4572000" y="1406362"/>
            <a:ext cx="4496652" cy="3355087"/>
          </a:xfrm>
          <a:prstGeom prst="rect">
            <a:avLst/>
          </a:prstGeom>
        </p:spPr>
      </p:pic>
      <p:sp>
        <p:nvSpPr>
          <p:cNvPr id="8" name="Rectangle 7">
            <a:extLst>
              <a:ext uri="{FF2B5EF4-FFF2-40B4-BE49-F238E27FC236}">
                <a16:creationId xmlns:a16="http://schemas.microsoft.com/office/drawing/2014/main" id="{D141A4DB-57F5-AF4C-94BC-EEEF095C0BA2}"/>
              </a:ext>
            </a:extLst>
          </p:cNvPr>
          <p:cNvSpPr/>
          <p:nvPr/>
        </p:nvSpPr>
        <p:spPr>
          <a:xfrm>
            <a:off x="6854193" y="4413956"/>
            <a:ext cx="1062553" cy="34749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86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4E77-3235-A947-880C-C137FF61AA81}"/>
              </a:ext>
            </a:extLst>
          </p:cNvPr>
          <p:cNvSpPr>
            <a:spLocks noGrp="1"/>
          </p:cNvSpPr>
          <p:nvPr>
            <p:ph type="title"/>
          </p:nvPr>
        </p:nvSpPr>
        <p:spPr>
          <a:xfrm>
            <a:off x="457199" y="400050"/>
            <a:ext cx="8348133" cy="742950"/>
          </a:xfrm>
        </p:spPr>
        <p:txBody>
          <a:bodyPr>
            <a:normAutofit fontScale="90000"/>
          </a:bodyPr>
          <a:lstStyle/>
          <a:p>
            <a:r>
              <a:rPr lang="en-US" dirty="0"/>
              <a:t>LSFM: Excitation and detection of the whole plane</a:t>
            </a:r>
          </a:p>
        </p:txBody>
      </p:sp>
      <p:sp>
        <p:nvSpPr>
          <p:cNvPr id="4" name="Content Placeholder 3">
            <a:extLst>
              <a:ext uri="{FF2B5EF4-FFF2-40B4-BE49-F238E27FC236}">
                <a16:creationId xmlns:a16="http://schemas.microsoft.com/office/drawing/2014/main" id="{5F1F5FC4-1AA3-3E40-BFAC-E71FEB14C345}"/>
              </a:ext>
            </a:extLst>
          </p:cNvPr>
          <p:cNvSpPr>
            <a:spLocks noGrp="1"/>
          </p:cNvSpPr>
          <p:nvPr>
            <p:ph sz="half" idx="2"/>
          </p:nvPr>
        </p:nvSpPr>
        <p:spPr>
          <a:xfrm>
            <a:off x="4648200" y="1614310"/>
            <a:ext cx="4038600" cy="3179431"/>
          </a:xfrm>
        </p:spPr>
        <p:txBody>
          <a:bodyPr>
            <a:normAutofit/>
          </a:bodyPr>
          <a:lstStyle/>
          <a:p>
            <a:pPr marL="0" indent="0">
              <a:buNone/>
            </a:pPr>
            <a:r>
              <a:rPr lang="en-US" b="1" dirty="0">
                <a:solidFill>
                  <a:schemeClr val="tx2"/>
                </a:solidFill>
              </a:rPr>
              <a:t>Faster</a:t>
            </a:r>
          </a:p>
          <a:p>
            <a:r>
              <a:rPr lang="en-US" dirty="0"/>
              <a:t>Whole-plane detection</a:t>
            </a:r>
          </a:p>
          <a:p>
            <a:pPr marL="0" indent="0">
              <a:buNone/>
            </a:pPr>
            <a:r>
              <a:rPr lang="en-US" b="1" dirty="0">
                <a:solidFill>
                  <a:schemeClr val="tx2"/>
                </a:solidFill>
              </a:rPr>
              <a:t>Gentler</a:t>
            </a:r>
          </a:p>
          <a:p>
            <a:r>
              <a:rPr lang="en-US" dirty="0"/>
              <a:t>No off-target excitation</a:t>
            </a:r>
          </a:p>
          <a:p>
            <a:r>
              <a:rPr lang="en-US" dirty="0"/>
              <a:t>Lower illumination intensity (</a:t>
            </a:r>
            <a:r>
              <a:rPr lang="en-US" dirty="0" err="1"/>
              <a:t>ms</a:t>
            </a:r>
            <a:r>
              <a:rPr lang="en-US" dirty="0"/>
              <a:t>, not µs exposure)</a:t>
            </a:r>
          </a:p>
        </p:txBody>
      </p:sp>
      <p:sp>
        <p:nvSpPr>
          <p:cNvPr id="14" name="Rectangle 13">
            <a:extLst>
              <a:ext uri="{FF2B5EF4-FFF2-40B4-BE49-F238E27FC236}">
                <a16:creationId xmlns:a16="http://schemas.microsoft.com/office/drawing/2014/main" id="{47EEBAA5-D5EF-D14B-86FB-879AFA9D241D}"/>
              </a:ext>
            </a:extLst>
          </p:cNvPr>
          <p:cNvSpPr/>
          <p:nvPr/>
        </p:nvSpPr>
        <p:spPr>
          <a:xfrm>
            <a:off x="6651854" y="4835723"/>
            <a:ext cx="2462050" cy="276999"/>
          </a:xfrm>
          <a:prstGeom prst="rect">
            <a:avLst/>
          </a:prstGeom>
        </p:spPr>
        <p:txBody>
          <a:bodyPr wrap="square">
            <a:spAutoFit/>
          </a:bodyPr>
          <a:lstStyle/>
          <a:p>
            <a:pPr algn="r"/>
            <a:r>
              <a:rPr lang="en-US" sz="1200" dirty="0">
                <a:solidFill>
                  <a:schemeClr val="tx1"/>
                </a:solidFill>
                <a:latin typeface="+mn-lt"/>
              </a:rPr>
              <a:t>Zeiss</a:t>
            </a:r>
          </a:p>
        </p:txBody>
      </p:sp>
      <p:pic>
        <p:nvPicPr>
          <p:cNvPr id="5" name="Picture 4">
            <a:extLst>
              <a:ext uri="{FF2B5EF4-FFF2-40B4-BE49-F238E27FC236}">
                <a16:creationId xmlns:a16="http://schemas.microsoft.com/office/drawing/2014/main" id="{E38A4B3A-93C5-3641-9195-DF1AE69259CB}"/>
              </a:ext>
            </a:extLst>
          </p:cNvPr>
          <p:cNvPicPr>
            <a:picLocks noChangeAspect="1"/>
          </p:cNvPicPr>
          <p:nvPr/>
        </p:nvPicPr>
        <p:blipFill rotWithShape="1">
          <a:blip r:embed="rId3"/>
          <a:srcRect l="8109" t="2143"/>
          <a:stretch/>
        </p:blipFill>
        <p:spPr>
          <a:xfrm>
            <a:off x="220134" y="1614311"/>
            <a:ext cx="4290432" cy="2990322"/>
          </a:xfrm>
          <a:prstGeom prst="rect">
            <a:avLst/>
          </a:prstGeom>
        </p:spPr>
      </p:pic>
    </p:spTree>
    <p:extLst>
      <p:ext uri="{BB962C8B-B14F-4D97-AF65-F5344CB8AC3E}">
        <p14:creationId xmlns:p14="http://schemas.microsoft.com/office/powerpoint/2010/main" val="2320618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8229600" cy="742950"/>
          </a:xfrm>
        </p:spPr>
        <p:txBody>
          <a:bodyPr>
            <a:normAutofit fontScale="90000"/>
          </a:bodyPr>
          <a:lstStyle/>
          <a:p>
            <a:r>
              <a:rPr lang="en-US" dirty="0"/>
              <a:t>The classical LSFM light path limits resolution</a:t>
            </a:r>
          </a:p>
        </p:txBody>
      </p:sp>
      <p:sp>
        <p:nvSpPr>
          <p:cNvPr id="3" name="Content Placeholder 2">
            <a:extLst>
              <a:ext uri="{FF2B5EF4-FFF2-40B4-BE49-F238E27FC236}">
                <a16:creationId xmlns:a16="http://schemas.microsoft.com/office/drawing/2014/main" id="{EFF480F9-DA62-6B46-9D74-612480F25003}"/>
              </a:ext>
            </a:extLst>
          </p:cNvPr>
          <p:cNvSpPr>
            <a:spLocks noGrp="1"/>
          </p:cNvSpPr>
          <p:nvPr>
            <p:ph idx="1"/>
          </p:nvPr>
        </p:nvSpPr>
        <p:spPr>
          <a:xfrm>
            <a:off x="3956032" y="1559258"/>
            <a:ext cx="4602480" cy="518160"/>
          </a:xfrm>
        </p:spPr>
        <p:txBody>
          <a:bodyPr/>
          <a:lstStyle/>
          <a:p>
            <a:pPr marL="0" indent="0" algn="ctr">
              <a:buNone/>
            </a:pPr>
            <a:r>
              <a:rPr lang="en-US" dirty="0"/>
              <a:t>Orthogonal illumination and detection</a:t>
            </a:r>
          </a:p>
        </p:txBody>
      </p:sp>
      <p:sp>
        <p:nvSpPr>
          <p:cNvPr id="19" name="TextBox 18">
            <a:extLst>
              <a:ext uri="{FF2B5EF4-FFF2-40B4-BE49-F238E27FC236}">
                <a16:creationId xmlns:a16="http://schemas.microsoft.com/office/drawing/2014/main" id="{B580D2F2-9418-A44C-A81F-653A9DCA4B7E}"/>
              </a:ext>
            </a:extLst>
          </p:cNvPr>
          <p:cNvSpPr txBox="1"/>
          <p:nvPr/>
        </p:nvSpPr>
        <p:spPr>
          <a:xfrm>
            <a:off x="7009309" y="4010955"/>
            <a:ext cx="184731" cy="276999"/>
          </a:xfrm>
          <a:prstGeom prst="rect">
            <a:avLst/>
          </a:prstGeom>
          <a:noFill/>
        </p:spPr>
        <p:txBody>
          <a:bodyPr wrap="none" rtlCol="0">
            <a:spAutoFit/>
          </a:bodyPr>
          <a:lstStyle/>
          <a:p>
            <a:endParaRPr lang="en-US" sz="1200" dirty="0">
              <a:latin typeface="+mn-lt"/>
            </a:endParaRPr>
          </a:p>
        </p:txBody>
      </p:sp>
      <p:sp>
        <p:nvSpPr>
          <p:cNvPr id="23" name="TextBox 22">
            <a:extLst>
              <a:ext uri="{FF2B5EF4-FFF2-40B4-BE49-F238E27FC236}">
                <a16:creationId xmlns:a16="http://schemas.microsoft.com/office/drawing/2014/main" id="{DFA644E6-041C-0E4D-BFB1-0FB4A4581D7E}"/>
              </a:ext>
            </a:extLst>
          </p:cNvPr>
          <p:cNvSpPr txBox="1"/>
          <p:nvPr/>
        </p:nvSpPr>
        <p:spPr>
          <a:xfrm>
            <a:off x="3761039" y="5390405"/>
            <a:ext cx="736349" cy="276999"/>
          </a:xfrm>
          <a:prstGeom prst="rect">
            <a:avLst/>
          </a:prstGeom>
          <a:noFill/>
        </p:spPr>
        <p:txBody>
          <a:bodyPr wrap="none" rtlCol="0">
            <a:spAutoFit/>
          </a:bodyPr>
          <a:lstStyle/>
          <a:p>
            <a:r>
              <a:rPr lang="en-US" sz="1200" dirty="0">
                <a:solidFill>
                  <a:srgbClr val="FFFFFF"/>
                </a:solidFill>
              </a:rPr>
              <a:t>Olympus</a:t>
            </a:r>
          </a:p>
        </p:txBody>
      </p:sp>
      <p:sp>
        <p:nvSpPr>
          <p:cNvPr id="4" name="Down Arrow 3">
            <a:extLst>
              <a:ext uri="{FF2B5EF4-FFF2-40B4-BE49-F238E27FC236}">
                <a16:creationId xmlns:a16="http://schemas.microsoft.com/office/drawing/2014/main" id="{7878988A-908A-A349-8D64-891FBA7F6F89}"/>
              </a:ext>
            </a:extLst>
          </p:cNvPr>
          <p:cNvSpPr/>
          <p:nvPr/>
        </p:nvSpPr>
        <p:spPr>
          <a:xfrm>
            <a:off x="6084552" y="2077418"/>
            <a:ext cx="345440" cy="6402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986B6FB5-6C98-674C-88EE-FFA04127DE91}"/>
              </a:ext>
            </a:extLst>
          </p:cNvPr>
          <p:cNvSpPr txBox="1">
            <a:spLocks/>
          </p:cNvSpPr>
          <p:nvPr/>
        </p:nvSpPr>
        <p:spPr>
          <a:xfrm>
            <a:off x="3956032" y="2766787"/>
            <a:ext cx="4602480" cy="518160"/>
          </a:xfrm>
          <a:prstGeom prst="rect">
            <a:avLst/>
          </a:prstGeom>
        </p:spPr>
        <p:txBody>
          <a:bodyPr vert="horz" lIns="91440" tIns="45720" rIns="91440" bIns="45720" rtlCol="0">
            <a:normAutofit/>
          </a:bodyPr>
          <a:lstStyle>
            <a:lvl1pPr marL="164592" indent="-164592" algn="l" defTabSz="822960" rtl="0" eaLnBrk="1" latinLnBrk="0" hangingPunct="1">
              <a:spcBef>
                <a:spcPct val="20000"/>
              </a:spcBef>
              <a:buClr>
                <a:schemeClr val="accent1"/>
              </a:buClr>
              <a:buSzPct val="85000"/>
              <a:buFont typeface="Arial" pitchFamily="34" charset="0"/>
              <a:buChar char="•"/>
              <a:defRPr sz="2160" kern="1200">
                <a:solidFill>
                  <a:schemeClr val="tx1"/>
                </a:solidFill>
                <a:latin typeface="+mn-lt"/>
                <a:ea typeface="+mn-ea"/>
                <a:cs typeface="+mn-cs"/>
              </a:defRPr>
            </a:lvl1pPr>
            <a:lvl2pPr marL="411480" indent="-164592" algn="l" defTabSz="822960" rtl="0" eaLnBrk="1" latinLnBrk="0" hangingPunct="1">
              <a:spcBef>
                <a:spcPct val="20000"/>
              </a:spcBef>
              <a:buClr>
                <a:schemeClr val="accent1"/>
              </a:buClr>
              <a:buSzPct val="85000"/>
              <a:buFont typeface="Arial" pitchFamily="34" charset="0"/>
              <a:buChar char="•"/>
              <a:defRPr sz="1800" kern="1200">
                <a:solidFill>
                  <a:schemeClr val="tx1"/>
                </a:solidFill>
                <a:latin typeface="+mn-lt"/>
                <a:ea typeface="+mn-ea"/>
                <a:cs typeface="+mn-cs"/>
              </a:defRPr>
            </a:lvl2pPr>
            <a:lvl3pPr marL="658368" indent="-164592" algn="l" defTabSz="822960" rtl="0" eaLnBrk="1" latinLnBrk="0" hangingPunct="1">
              <a:spcBef>
                <a:spcPct val="20000"/>
              </a:spcBef>
              <a:buClr>
                <a:schemeClr val="accent1"/>
              </a:buClr>
              <a:buSzPct val="90000"/>
              <a:buFont typeface="Arial" pitchFamily="34" charset="0"/>
              <a:buChar char="•"/>
              <a:defRPr sz="1620" kern="1200">
                <a:solidFill>
                  <a:schemeClr val="tx1"/>
                </a:solidFill>
                <a:latin typeface="+mn-lt"/>
                <a:ea typeface="+mn-ea"/>
                <a:cs typeface="+mn-cs"/>
              </a:defRPr>
            </a:lvl3pPr>
            <a:lvl4pPr marL="905256" indent="-164592" algn="l" defTabSz="822960" rtl="0" eaLnBrk="1" latinLnBrk="0" hangingPunct="1">
              <a:spcBef>
                <a:spcPct val="20000"/>
              </a:spcBef>
              <a:buClr>
                <a:schemeClr val="accent1"/>
              </a:buClr>
              <a:buFont typeface="Arial" pitchFamily="34" charset="0"/>
              <a:buChar char="•"/>
              <a:defRPr sz="1440" kern="1200">
                <a:solidFill>
                  <a:schemeClr val="tx1"/>
                </a:solidFill>
                <a:latin typeface="+mn-lt"/>
                <a:ea typeface="+mn-ea"/>
                <a:cs typeface="+mn-cs"/>
              </a:defRPr>
            </a:lvl4pPr>
            <a:lvl5pPr marL="1069848" indent="-123444" algn="l" defTabSz="822960" rtl="0" eaLnBrk="1" latinLnBrk="0" hangingPunct="1">
              <a:spcBef>
                <a:spcPct val="20000"/>
              </a:spcBef>
              <a:buClr>
                <a:schemeClr val="accent1"/>
              </a:buClr>
              <a:buSzPct val="100000"/>
              <a:buFont typeface="Arial" pitchFamily="34" charset="0"/>
              <a:buChar char="•"/>
              <a:defRPr sz="1260" kern="1200" baseline="0">
                <a:solidFill>
                  <a:schemeClr val="tx1"/>
                </a:solidFill>
                <a:latin typeface="+mn-lt"/>
                <a:ea typeface="+mn-ea"/>
                <a:cs typeface="+mn-cs"/>
              </a:defRPr>
            </a:lvl5pPr>
            <a:lvl6pPr marL="1234440"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6pPr>
            <a:lvl7pPr marL="1399032"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7pPr>
            <a:lvl8pPr marL="1563624"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8pPr>
            <a:lvl9pPr marL="1728216"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9pPr>
          </a:lstStyle>
          <a:p>
            <a:pPr marL="0" indent="0" algn="ctr">
              <a:buFont typeface="Arial" pitchFamily="34" charset="0"/>
              <a:buNone/>
            </a:pPr>
            <a:r>
              <a:rPr lang="en-US" dirty="0"/>
              <a:t>Long working distance</a:t>
            </a:r>
          </a:p>
        </p:txBody>
      </p:sp>
      <p:sp>
        <p:nvSpPr>
          <p:cNvPr id="30" name="Down Arrow 29">
            <a:extLst>
              <a:ext uri="{FF2B5EF4-FFF2-40B4-BE49-F238E27FC236}">
                <a16:creationId xmlns:a16="http://schemas.microsoft.com/office/drawing/2014/main" id="{0B9D798F-20A1-1340-AFCF-55384573F713}"/>
              </a:ext>
            </a:extLst>
          </p:cNvPr>
          <p:cNvSpPr/>
          <p:nvPr/>
        </p:nvSpPr>
        <p:spPr>
          <a:xfrm>
            <a:off x="6084552" y="3248457"/>
            <a:ext cx="345440" cy="6402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
            <a:extLst>
              <a:ext uri="{FF2B5EF4-FFF2-40B4-BE49-F238E27FC236}">
                <a16:creationId xmlns:a16="http://schemas.microsoft.com/office/drawing/2014/main" id="{436103A3-D63D-4243-BECA-4B5D24C84E56}"/>
              </a:ext>
            </a:extLst>
          </p:cNvPr>
          <p:cNvSpPr txBox="1">
            <a:spLocks/>
          </p:cNvSpPr>
          <p:nvPr/>
        </p:nvSpPr>
        <p:spPr>
          <a:xfrm>
            <a:off x="3569677" y="3937825"/>
            <a:ext cx="5240215" cy="704513"/>
          </a:xfrm>
          <a:prstGeom prst="rect">
            <a:avLst/>
          </a:prstGeom>
        </p:spPr>
        <p:txBody>
          <a:bodyPr vert="horz" lIns="91440" tIns="45720" rIns="91440" bIns="45720" rtlCol="0">
            <a:normAutofit/>
          </a:bodyPr>
          <a:lstStyle>
            <a:lvl1pPr marL="164592" indent="-164592" algn="l" defTabSz="822960" rtl="0" eaLnBrk="1" latinLnBrk="0" hangingPunct="1">
              <a:spcBef>
                <a:spcPct val="20000"/>
              </a:spcBef>
              <a:buClr>
                <a:schemeClr val="accent1"/>
              </a:buClr>
              <a:buSzPct val="85000"/>
              <a:buFont typeface="Arial" pitchFamily="34" charset="0"/>
              <a:buChar char="•"/>
              <a:defRPr sz="2160" kern="1200">
                <a:solidFill>
                  <a:schemeClr val="tx1"/>
                </a:solidFill>
                <a:latin typeface="+mn-lt"/>
                <a:ea typeface="+mn-ea"/>
                <a:cs typeface="+mn-cs"/>
              </a:defRPr>
            </a:lvl1pPr>
            <a:lvl2pPr marL="411480" indent="-164592" algn="l" defTabSz="822960" rtl="0" eaLnBrk="1" latinLnBrk="0" hangingPunct="1">
              <a:spcBef>
                <a:spcPct val="20000"/>
              </a:spcBef>
              <a:buClr>
                <a:schemeClr val="accent1"/>
              </a:buClr>
              <a:buSzPct val="85000"/>
              <a:buFont typeface="Arial" pitchFamily="34" charset="0"/>
              <a:buChar char="•"/>
              <a:defRPr sz="1800" kern="1200">
                <a:solidFill>
                  <a:schemeClr val="tx1"/>
                </a:solidFill>
                <a:latin typeface="+mn-lt"/>
                <a:ea typeface="+mn-ea"/>
                <a:cs typeface="+mn-cs"/>
              </a:defRPr>
            </a:lvl2pPr>
            <a:lvl3pPr marL="658368" indent="-164592" algn="l" defTabSz="822960" rtl="0" eaLnBrk="1" latinLnBrk="0" hangingPunct="1">
              <a:spcBef>
                <a:spcPct val="20000"/>
              </a:spcBef>
              <a:buClr>
                <a:schemeClr val="accent1"/>
              </a:buClr>
              <a:buSzPct val="90000"/>
              <a:buFont typeface="Arial" pitchFamily="34" charset="0"/>
              <a:buChar char="•"/>
              <a:defRPr sz="1620" kern="1200">
                <a:solidFill>
                  <a:schemeClr val="tx1"/>
                </a:solidFill>
                <a:latin typeface="+mn-lt"/>
                <a:ea typeface="+mn-ea"/>
                <a:cs typeface="+mn-cs"/>
              </a:defRPr>
            </a:lvl3pPr>
            <a:lvl4pPr marL="905256" indent="-164592" algn="l" defTabSz="822960" rtl="0" eaLnBrk="1" latinLnBrk="0" hangingPunct="1">
              <a:spcBef>
                <a:spcPct val="20000"/>
              </a:spcBef>
              <a:buClr>
                <a:schemeClr val="accent1"/>
              </a:buClr>
              <a:buFont typeface="Arial" pitchFamily="34" charset="0"/>
              <a:buChar char="•"/>
              <a:defRPr sz="1440" kern="1200">
                <a:solidFill>
                  <a:schemeClr val="tx1"/>
                </a:solidFill>
                <a:latin typeface="+mn-lt"/>
                <a:ea typeface="+mn-ea"/>
                <a:cs typeface="+mn-cs"/>
              </a:defRPr>
            </a:lvl4pPr>
            <a:lvl5pPr marL="1069848" indent="-123444" algn="l" defTabSz="822960" rtl="0" eaLnBrk="1" latinLnBrk="0" hangingPunct="1">
              <a:spcBef>
                <a:spcPct val="20000"/>
              </a:spcBef>
              <a:buClr>
                <a:schemeClr val="accent1"/>
              </a:buClr>
              <a:buSzPct val="100000"/>
              <a:buFont typeface="Arial" pitchFamily="34" charset="0"/>
              <a:buChar char="•"/>
              <a:defRPr sz="1260" kern="1200" baseline="0">
                <a:solidFill>
                  <a:schemeClr val="tx1"/>
                </a:solidFill>
                <a:latin typeface="+mn-lt"/>
                <a:ea typeface="+mn-ea"/>
                <a:cs typeface="+mn-cs"/>
              </a:defRPr>
            </a:lvl5pPr>
            <a:lvl6pPr marL="1234440"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6pPr>
            <a:lvl7pPr marL="1399032"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7pPr>
            <a:lvl8pPr marL="1563624"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8pPr>
            <a:lvl9pPr marL="1728216" indent="-164592" algn="l" defTabSz="822960" rtl="0" eaLnBrk="1" latinLnBrk="0" hangingPunct="1">
              <a:spcBef>
                <a:spcPct val="20000"/>
              </a:spcBef>
              <a:buClr>
                <a:schemeClr val="accent1"/>
              </a:buClr>
              <a:buFont typeface="Arial" pitchFamily="34" charset="0"/>
              <a:buChar char="•"/>
              <a:defRPr sz="1170" kern="1200">
                <a:solidFill>
                  <a:schemeClr val="tx1"/>
                </a:solidFill>
                <a:latin typeface="+mn-lt"/>
                <a:ea typeface="+mn-ea"/>
                <a:cs typeface="+mn-cs"/>
              </a:defRPr>
            </a:lvl9pPr>
          </a:lstStyle>
          <a:p>
            <a:pPr marL="0" indent="0" algn="ctr">
              <a:buFont typeface="Arial" pitchFamily="34" charset="0"/>
              <a:buNone/>
            </a:pPr>
            <a:r>
              <a:rPr lang="en-US" dirty="0">
                <a:solidFill>
                  <a:schemeClr val="tx2"/>
                </a:solidFill>
              </a:rPr>
              <a:t>Lower numerical aperture &amp; resolution</a:t>
            </a:r>
          </a:p>
        </p:txBody>
      </p:sp>
      <p:pic>
        <p:nvPicPr>
          <p:cNvPr id="10" name="Picture 9">
            <a:extLst>
              <a:ext uri="{FF2B5EF4-FFF2-40B4-BE49-F238E27FC236}">
                <a16:creationId xmlns:a16="http://schemas.microsoft.com/office/drawing/2014/main" id="{CB42BF22-359A-094C-9D36-0DAD0C9A1FB0}"/>
              </a:ext>
            </a:extLst>
          </p:cNvPr>
          <p:cNvPicPr>
            <a:picLocks noChangeAspect="1"/>
          </p:cNvPicPr>
          <p:nvPr/>
        </p:nvPicPr>
        <p:blipFill>
          <a:blip r:embed="rId3"/>
          <a:stretch>
            <a:fillRect/>
          </a:stretch>
        </p:blipFill>
        <p:spPr>
          <a:xfrm>
            <a:off x="309590" y="1319565"/>
            <a:ext cx="3043880" cy="2397253"/>
          </a:xfrm>
          <a:prstGeom prst="rect">
            <a:avLst/>
          </a:prstGeom>
        </p:spPr>
      </p:pic>
      <p:sp>
        <p:nvSpPr>
          <p:cNvPr id="32" name="Rectangle 31">
            <a:extLst>
              <a:ext uri="{FF2B5EF4-FFF2-40B4-BE49-F238E27FC236}">
                <a16:creationId xmlns:a16="http://schemas.microsoft.com/office/drawing/2014/main" id="{5E781A2A-7ACA-FB45-AC70-892463ED3696}"/>
              </a:ext>
            </a:extLst>
          </p:cNvPr>
          <p:cNvSpPr/>
          <p:nvPr/>
        </p:nvSpPr>
        <p:spPr>
          <a:xfrm>
            <a:off x="5203767" y="4835723"/>
            <a:ext cx="3910137" cy="276999"/>
          </a:xfrm>
          <a:prstGeom prst="rect">
            <a:avLst/>
          </a:prstGeom>
        </p:spPr>
        <p:txBody>
          <a:bodyPr wrap="square">
            <a:spAutoFit/>
          </a:bodyPr>
          <a:lstStyle/>
          <a:p>
            <a:pPr algn="r"/>
            <a:r>
              <a:rPr lang="en-US" sz="1200" dirty="0">
                <a:solidFill>
                  <a:schemeClr val="tx1"/>
                </a:solidFill>
                <a:latin typeface="+mn-lt"/>
              </a:rPr>
              <a:t>Zeiss/Microscopy &amp; Analysis 2017; Olympus</a:t>
            </a:r>
          </a:p>
        </p:txBody>
      </p:sp>
      <p:pic>
        <p:nvPicPr>
          <p:cNvPr id="33" name="Content Placeholder 11" descr="Screen Shot 2015-10-13 at 12.17.20 AM.png">
            <a:extLst>
              <a:ext uri="{FF2B5EF4-FFF2-40B4-BE49-F238E27FC236}">
                <a16:creationId xmlns:a16="http://schemas.microsoft.com/office/drawing/2014/main" id="{AAF99737-5081-0848-A1A4-3946E77E3A62}"/>
              </a:ext>
            </a:extLst>
          </p:cNvPr>
          <p:cNvPicPr>
            <a:picLocks noChangeAspect="1"/>
          </p:cNvPicPr>
          <p:nvPr/>
        </p:nvPicPr>
        <p:blipFill rotWithShape="1">
          <a:blip r:embed="rId4">
            <a:extLst>
              <a:ext uri="{28A0092B-C50C-407E-A947-70E740481C1C}">
                <a14:useLocalDpi xmlns:a14="http://schemas.microsoft.com/office/drawing/2010/main" val="0"/>
              </a:ext>
            </a:extLst>
          </a:blip>
          <a:srcRect t="-137" b="52314"/>
          <a:stretch/>
        </p:blipFill>
        <p:spPr>
          <a:xfrm>
            <a:off x="632645" y="4071336"/>
            <a:ext cx="2618047" cy="776155"/>
          </a:xfrm>
          <a:prstGeom prst="rect">
            <a:avLst/>
          </a:prstGeom>
        </p:spPr>
      </p:pic>
    </p:spTree>
    <p:extLst>
      <p:ext uri="{BB962C8B-B14F-4D97-AF65-F5344CB8AC3E}">
        <p14:creationId xmlns:p14="http://schemas.microsoft.com/office/powerpoint/2010/main" val="25310095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2017 future labmtg bleaching.pptx" id="{B57651D6-D5D9-3547-9DFB-7064668D5A94}" vid="{53A390D4-D6A6-C540-8DF5-EAF638CC540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2018-06-20 labmtg volocity mod</Template>
  <TotalTime>3783</TotalTime>
  <Words>1540</Words>
  <Application>Microsoft Macintosh PowerPoint</Application>
  <PresentationFormat>On-screen Show (16:9)</PresentationFormat>
  <Paragraphs>221</Paragraphs>
  <Slides>22</Slides>
  <Notes>20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vt:lpstr>
      <vt:lpstr>Baekmuk Gulim</vt:lpstr>
      <vt:lpstr>Franklin Gothic Book</vt:lpstr>
      <vt:lpstr>Franklin Gothic Medium</vt:lpstr>
      <vt:lpstr>Clarity</vt:lpstr>
      <vt:lpstr>Light-sheet microscopy</vt:lpstr>
      <vt:lpstr>LSFM / SPIM</vt:lpstr>
      <vt:lpstr>Applications of LSFM</vt:lpstr>
      <vt:lpstr>Applications of LSFM</vt:lpstr>
      <vt:lpstr>Optical sectioning is achieved by limiting either excitation or detection</vt:lpstr>
      <vt:lpstr>Optical sectioning can slow down acquisition</vt:lpstr>
      <vt:lpstr>LSFM: Excitation and detection of the whole plane</vt:lpstr>
      <vt:lpstr>LSFM: Excitation and detection of the whole plane</vt:lpstr>
      <vt:lpstr>The classical LSFM light path limits resolution</vt:lpstr>
      <vt:lpstr>The classical LSFM light path constrains sample mounting</vt:lpstr>
      <vt:lpstr>Optimizing resolution of LSFM: constraints on NA</vt:lpstr>
      <vt:lpstr>Optimizing resolution of LSFM: constraints on NA</vt:lpstr>
      <vt:lpstr>Optimizing LSFM: Sample rotation and multiview imaging for better axial resolution</vt:lpstr>
      <vt:lpstr>Optimizing LSFM: Scanned illumination and line detection</vt:lpstr>
      <vt:lpstr>Summary of trade-offs in light-sheet imaging</vt:lpstr>
      <vt:lpstr>Commercial light-sheet systems</vt:lpstr>
      <vt:lpstr>Commercial light-sheet systems</vt:lpstr>
      <vt:lpstr>No main patent: many freely available designs</vt:lpstr>
      <vt:lpstr>Summary: Light-sheet imaging is a fundamentally different microscope design</vt:lpstr>
      <vt:lpstr>Future directions: Light-sheet imaging could be useful for many labs, but is rare in core facilities</vt:lpstr>
      <vt:lpstr>Further reading</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Origami and dinosaur eggs:  recent developments in  high-resolution imaging</dc:title>
  <cp:lastModifiedBy>Swayne, Theresa C.</cp:lastModifiedBy>
  <cp:revision>237</cp:revision>
  <dcterms:modified xsi:type="dcterms:W3CDTF">2019-02-19T08:19:32Z</dcterms:modified>
</cp:coreProperties>
</file>